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DCD7"/>
    <a:srgbClr val="C7BDA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68"/>
  </p:normalViewPr>
  <p:slideViewPr>
    <p:cSldViewPr snapToGrid="0">
      <p:cViewPr varScale="1">
        <p:scale>
          <a:sx n="59" d="100"/>
          <a:sy n="59" d="100"/>
        </p:scale>
        <p:origin x="92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208C-7DF6-B790-2AE4-59C86942D3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C9C226E-517E-CA36-5B6D-CE1E972B2D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00019C9-C951-A187-8ECF-F4F9E211B8D9}"/>
              </a:ext>
            </a:extLst>
          </p:cNvPr>
          <p:cNvSpPr>
            <a:spLocks noGrp="1"/>
          </p:cNvSpPr>
          <p:nvPr>
            <p:ph type="dt" sz="half" idx="10"/>
          </p:nvPr>
        </p:nvSpPr>
        <p:spPr/>
        <p:txBody>
          <a:bodyPr/>
          <a:lstStyle/>
          <a:p>
            <a:fld id="{F9FA34AF-AEDB-FC40-A859-9D89329C46F2}" type="datetimeFigureOut">
              <a:rPr lang="en-US" smtClean="0"/>
              <a:t>8/6/2024</a:t>
            </a:fld>
            <a:endParaRPr lang="en-US"/>
          </a:p>
        </p:txBody>
      </p:sp>
      <p:sp>
        <p:nvSpPr>
          <p:cNvPr id="5" name="Footer Placeholder 4">
            <a:extLst>
              <a:ext uri="{FF2B5EF4-FFF2-40B4-BE49-F238E27FC236}">
                <a16:creationId xmlns:a16="http://schemas.microsoft.com/office/drawing/2014/main" id="{F414FFA9-FC79-CD63-8DD0-B3B3FC681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FF723-75AF-FE1F-A07D-CFB9ECA40FAC}"/>
              </a:ext>
            </a:extLst>
          </p:cNvPr>
          <p:cNvSpPr>
            <a:spLocks noGrp="1"/>
          </p:cNvSpPr>
          <p:nvPr>
            <p:ph type="sldNum" sz="quarter" idx="12"/>
          </p:nvPr>
        </p:nvSpPr>
        <p:spPr/>
        <p:txBody>
          <a:bodyPr/>
          <a:lstStyle/>
          <a:p>
            <a:fld id="{438488D9-F517-3244-ACE4-744C0A01FD0E}" type="slidenum">
              <a:rPr lang="en-US" smtClean="0"/>
              <a:t>‹#›</a:t>
            </a:fld>
            <a:endParaRPr lang="en-US"/>
          </a:p>
        </p:txBody>
      </p:sp>
    </p:spTree>
    <p:extLst>
      <p:ext uri="{BB962C8B-B14F-4D97-AF65-F5344CB8AC3E}">
        <p14:creationId xmlns:p14="http://schemas.microsoft.com/office/powerpoint/2010/main" val="43303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06AF7-D441-CA52-F69C-9B479F5FFA7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D45AD91-F18E-98DC-EC92-443487102AB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D51E77E-A3A6-90D3-0141-D3372C49ACB6}"/>
              </a:ext>
            </a:extLst>
          </p:cNvPr>
          <p:cNvSpPr>
            <a:spLocks noGrp="1"/>
          </p:cNvSpPr>
          <p:nvPr>
            <p:ph type="dt" sz="half" idx="10"/>
          </p:nvPr>
        </p:nvSpPr>
        <p:spPr/>
        <p:txBody>
          <a:bodyPr/>
          <a:lstStyle/>
          <a:p>
            <a:fld id="{F9FA34AF-AEDB-FC40-A859-9D89329C46F2}" type="datetimeFigureOut">
              <a:rPr lang="en-US" smtClean="0"/>
              <a:t>8/6/2024</a:t>
            </a:fld>
            <a:endParaRPr lang="en-US"/>
          </a:p>
        </p:txBody>
      </p:sp>
      <p:sp>
        <p:nvSpPr>
          <p:cNvPr id="5" name="Footer Placeholder 4">
            <a:extLst>
              <a:ext uri="{FF2B5EF4-FFF2-40B4-BE49-F238E27FC236}">
                <a16:creationId xmlns:a16="http://schemas.microsoft.com/office/drawing/2014/main" id="{2FD2B48F-47E5-5C66-A05E-3676670B0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7648CA-9F8E-D753-2657-6A73D397CE23}"/>
              </a:ext>
            </a:extLst>
          </p:cNvPr>
          <p:cNvSpPr>
            <a:spLocks noGrp="1"/>
          </p:cNvSpPr>
          <p:nvPr>
            <p:ph type="sldNum" sz="quarter" idx="12"/>
          </p:nvPr>
        </p:nvSpPr>
        <p:spPr/>
        <p:txBody>
          <a:bodyPr/>
          <a:lstStyle/>
          <a:p>
            <a:fld id="{438488D9-F517-3244-ACE4-744C0A01FD0E}" type="slidenum">
              <a:rPr lang="en-US" smtClean="0"/>
              <a:t>‹#›</a:t>
            </a:fld>
            <a:endParaRPr lang="en-US"/>
          </a:p>
        </p:txBody>
      </p:sp>
    </p:spTree>
    <p:extLst>
      <p:ext uri="{BB962C8B-B14F-4D97-AF65-F5344CB8AC3E}">
        <p14:creationId xmlns:p14="http://schemas.microsoft.com/office/powerpoint/2010/main" val="315143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DF8F00-DCF2-9B34-0D07-1A8F61633CB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64C9F90-2109-0B6C-8807-4EAFE55739E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C152FB-0934-0A8B-672C-7460129D8AB7}"/>
              </a:ext>
            </a:extLst>
          </p:cNvPr>
          <p:cNvSpPr>
            <a:spLocks noGrp="1"/>
          </p:cNvSpPr>
          <p:nvPr>
            <p:ph type="dt" sz="half" idx="10"/>
          </p:nvPr>
        </p:nvSpPr>
        <p:spPr/>
        <p:txBody>
          <a:bodyPr/>
          <a:lstStyle/>
          <a:p>
            <a:fld id="{F9FA34AF-AEDB-FC40-A859-9D89329C46F2}" type="datetimeFigureOut">
              <a:rPr lang="en-US" smtClean="0"/>
              <a:t>8/6/2024</a:t>
            </a:fld>
            <a:endParaRPr lang="en-US"/>
          </a:p>
        </p:txBody>
      </p:sp>
      <p:sp>
        <p:nvSpPr>
          <p:cNvPr id="5" name="Footer Placeholder 4">
            <a:extLst>
              <a:ext uri="{FF2B5EF4-FFF2-40B4-BE49-F238E27FC236}">
                <a16:creationId xmlns:a16="http://schemas.microsoft.com/office/drawing/2014/main" id="{AB1B927C-051D-A1EC-9045-709A9CE44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26A87-14AE-9CE4-02C2-E5FCF8F366AD}"/>
              </a:ext>
            </a:extLst>
          </p:cNvPr>
          <p:cNvSpPr>
            <a:spLocks noGrp="1"/>
          </p:cNvSpPr>
          <p:nvPr>
            <p:ph type="sldNum" sz="quarter" idx="12"/>
          </p:nvPr>
        </p:nvSpPr>
        <p:spPr/>
        <p:txBody>
          <a:bodyPr/>
          <a:lstStyle/>
          <a:p>
            <a:fld id="{438488D9-F517-3244-ACE4-744C0A01FD0E}" type="slidenum">
              <a:rPr lang="en-US" smtClean="0"/>
              <a:t>‹#›</a:t>
            </a:fld>
            <a:endParaRPr lang="en-US"/>
          </a:p>
        </p:txBody>
      </p:sp>
    </p:spTree>
    <p:extLst>
      <p:ext uri="{BB962C8B-B14F-4D97-AF65-F5344CB8AC3E}">
        <p14:creationId xmlns:p14="http://schemas.microsoft.com/office/powerpoint/2010/main" val="41659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6B8A-57F6-35AE-0A66-88BE35FBF07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2C5794-BAB3-D61E-AF4C-46828099089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6ECBAE-21C0-B154-4F01-6B91B3E140CD}"/>
              </a:ext>
            </a:extLst>
          </p:cNvPr>
          <p:cNvSpPr>
            <a:spLocks noGrp="1"/>
          </p:cNvSpPr>
          <p:nvPr>
            <p:ph type="dt" sz="half" idx="10"/>
          </p:nvPr>
        </p:nvSpPr>
        <p:spPr/>
        <p:txBody>
          <a:bodyPr/>
          <a:lstStyle/>
          <a:p>
            <a:fld id="{F9FA34AF-AEDB-FC40-A859-9D89329C46F2}" type="datetimeFigureOut">
              <a:rPr lang="en-US" smtClean="0"/>
              <a:t>8/6/2024</a:t>
            </a:fld>
            <a:endParaRPr lang="en-US"/>
          </a:p>
        </p:txBody>
      </p:sp>
      <p:sp>
        <p:nvSpPr>
          <p:cNvPr id="5" name="Footer Placeholder 4">
            <a:extLst>
              <a:ext uri="{FF2B5EF4-FFF2-40B4-BE49-F238E27FC236}">
                <a16:creationId xmlns:a16="http://schemas.microsoft.com/office/drawing/2014/main" id="{139A3F29-DFB2-8A94-0FBC-2FB965E65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8301E-277F-4129-4E6E-06ACDD2E3422}"/>
              </a:ext>
            </a:extLst>
          </p:cNvPr>
          <p:cNvSpPr>
            <a:spLocks noGrp="1"/>
          </p:cNvSpPr>
          <p:nvPr>
            <p:ph type="sldNum" sz="quarter" idx="12"/>
          </p:nvPr>
        </p:nvSpPr>
        <p:spPr/>
        <p:txBody>
          <a:bodyPr/>
          <a:lstStyle/>
          <a:p>
            <a:fld id="{438488D9-F517-3244-ACE4-744C0A01FD0E}" type="slidenum">
              <a:rPr lang="en-US" smtClean="0"/>
              <a:t>‹#›</a:t>
            </a:fld>
            <a:endParaRPr lang="en-US"/>
          </a:p>
        </p:txBody>
      </p:sp>
    </p:spTree>
    <p:extLst>
      <p:ext uri="{BB962C8B-B14F-4D97-AF65-F5344CB8AC3E}">
        <p14:creationId xmlns:p14="http://schemas.microsoft.com/office/powerpoint/2010/main" val="356987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991C-D4C4-AF75-3600-E5D77E9D68B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4B20157-2F8C-9E5E-72BE-2B5A6B2BD3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45528A0-6D55-6751-3F36-6FF7423DCE5A}"/>
              </a:ext>
            </a:extLst>
          </p:cNvPr>
          <p:cNvSpPr>
            <a:spLocks noGrp="1"/>
          </p:cNvSpPr>
          <p:nvPr>
            <p:ph type="dt" sz="half" idx="10"/>
          </p:nvPr>
        </p:nvSpPr>
        <p:spPr/>
        <p:txBody>
          <a:bodyPr/>
          <a:lstStyle/>
          <a:p>
            <a:fld id="{F9FA34AF-AEDB-FC40-A859-9D89329C46F2}" type="datetimeFigureOut">
              <a:rPr lang="en-US" smtClean="0"/>
              <a:t>8/6/2024</a:t>
            </a:fld>
            <a:endParaRPr lang="en-US"/>
          </a:p>
        </p:txBody>
      </p:sp>
      <p:sp>
        <p:nvSpPr>
          <p:cNvPr id="5" name="Footer Placeholder 4">
            <a:extLst>
              <a:ext uri="{FF2B5EF4-FFF2-40B4-BE49-F238E27FC236}">
                <a16:creationId xmlns:a16="http://schemas.microsoft.com/office/drawing/2014/main" id="{D8117879-6F21-0C3F-A699-D2E6ECED0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74FE-B50F-3F54-58E7-5B8CBF3524FE}"/>
              </a:ext>
            </a:extLst>
          </p:cNvPr>
          <p:cNvSpPr>
            <a:spLocks noGrp="1"/>
          </p:cNvSpPr>
          <p:nvPr>
            <p:ph type="sldNum" sz="quarter" idx="12"/>
          </p:nvPr>
        </p:nvSpPr>
        <p:spPr/>
        <p:txBody>
          <a:bodyPr/>
          <a:lstStyle/>
          <a:p>
            <a:fld id="{438488D9-F517-3244-ACE4-744C0A01FD0E}" type="slidenum">
              <a:rPr lang="en-US" smtClean="0"/>
              <a:t>‹#›</a:t>
            </a:fld>
            <a:endParaRPr lang="en-US"/>
          </a:p>
        </p:txBody>
      </p:sp>
    </p:spTree>
    <p:extLst>
      <p:ext uri="{BB962C8B-B14F-4D97-AF65-F5344CB8AC3E}">
        <p14:creationId xmlns:p14="http://schemas.microsoft.com/office/powerpoint/2010/main" val="3943276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2F381-DDB6-C4C4-FA8A-0EBCC35E36A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C1B024-1CF4-0BEC-D401-B073FE990DC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6EE90A4-C5B2-3605-7C25-97534106F96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7AC947C-A066-2FBC-8F95-AF4DCB7B516F}"/>
              </a:ext>
            </a:extLst>
          </p:cNvPr>
          <p:cNvSpPr>
            <a:spLocks noGrp="1"/>
          </p:cNvSpPr>
          <p:nvPr>
            <p:ph type="dt" sz="half" idx="10"/>
          </p:nvPr>
        </p:nvSpPr>
        <p:spPr/>
        <p:txBody>
          <a:bodyPr/>
          <a:lstStyle/>
          <a:p>
            <a:fld id="{F9FA34AF-AEDB-FC40-A859-9D89329C46F2}" type="datetimeFigureOut">
              <a:rPr lang="en-US" smtClean="0"/>
              <a:t>8/6/2024</a:t>
            </a:fld>
            <a:endParaRPr lang="en-US"/>
          </a:p>
        </p:txBody>
      </p:sp>
      <p:sp>
        <p:nvSpPr>
          <p:cNvPr id="6" name="Footer Placeholder 5">
            <a:extLst>
              <a:ext uri="{FF2B5EF4-FFF2-40B4-BE49-F238E27FC236}">
                <a16:creationId xmlns:a16="http://schemas.microsoft.com/office/drawing/2014/main" id="{CDE0FD12-35B6-0D42-06B5-045884CAEB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00E663-71C2-13CE-AD0A-FACE2BF4481E}"/>
              </a:ext>
            </a:extLst>
          </p:cNvPr>
          <p:cNvSpPr>
            <a:spLocks noGrp="1"/>
          </p:cNvSpPr>
          <p:nvPr>
            <p:ph type="sldNum" sz="quarter" idx="12"/>
          </p:nvPr>
        </p:nvSpPr>
        <p:spPr/>
        <p:txBody>
          <a:bodyPr/>
          <a:lstStyle/>
          <a:p>
            <a:fld id="{438488D9-F517-3244-ACE4-744C0A01FD0E}" type="slidenum">
              <a:rPr lang="en-US" smtClean="0"/>
              <a:t>‹#›</a:t>
            </a:fld>
            <a:endParaRPr lang="en-US"/>
          </a:p>
        </p:txBody>
      </p:sp>
    </p:spTree>
    <p:extLst>
      <p:ext uri="{BB962C8B-B14F-4D97-AF65-F5344CB8AC3E}">
        <p14:creationId xmlns:p14="http://schemas.microsoft.com/office/powerpoint/2010/main" val="85453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2A58-4CF9-B9A4-CA8D-4F1FD2AEA8F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182B989-D393-86F3-CBDB-596121DC4E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00E6AD0-053D-4DC2-B9C0-BC098827006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6E6D295-54A9-3674-92E4-9D3918EDF6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6276CB8-350E-764A-4507-7155A7116FC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F861584-3D65-B799-C7D0-06BC572466CB}"/>
              </a:ext>
            </a:extLst>
          </p:cNvPr>
          <p:cNvSpPr>
            <a:spLocks noGrp="1"/>
          </p:cNvSpPr>
          <p:nvPr>
            <p:ph type="dt" sz="half" idx="10"/>
          </p:nvPr>
        </p:nvSpPr>
        <p:spPr/>
        <p:txBody>
          <a:bodyPr/>
          <a:lstStyle/>
          <a:p>
            <a:fld id="{F9FA34AF-AEDB-FC40-A859-9D89329C46F2}" type="datetimeFigureOut">
              <a:rPr lang="en-US" smtClean="0"/>
              <a:t>8/6/2024</a:t>
            </a:fld>
            <a:endParaRPr lang="en-US"/>
          </a:p>
        </p:txBody>
      </p:sp>
      <p:sp>
        <p:nvSpPr>
          <p:cNvPr id="8" name="Footer Placeholder 7">
            <a:extLst>
              <a:ext uri="{FF2B5EF4-FFF2-40B4-BE49-F238E27FC236}">
                <a16:creationId xmlns:a16="http://schemas.microsoft.com/office/drawing/2014/main" id="{F74032FE-8EE1-041F-2B6A-148BC7072A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F0162-DAE3-8101-C682-9880B9BB5888}"/>
              </a:ext>
            </a:extLst>
          </p:cNvPr>
          <p:cNvSpPr>
            <a:spLocks noGrp="1"/>
          </p:cNvSpPr>
          <p:nvPr>
            <p:ph type="sldNum" sz="quarter" idx="12"/>
          </p:nvPr>
        </p:nvSpPr>
        <p:spPr/>
        <p:txBody>
          <a:bodyPr/>
          <a:lstStyle/>
          <a:p>
            <a:fld id="{438488D9-F517-3244-ACE4-744C0A01FD0E}" type="slidenum">
              <a:rPr lang="en-US" smtClean="0"/>
              <a:t>‹#›</a:t>
            </a:fld>
            <a:endParaRPr lang="en-US"/>
          </a:p>
        </p:txBody>
      </p:sp>
    </p:spTree>
    <p:extLst>
      <p:ext uri="{BB962C8B-B14F-4D97-AF65-F5344CB8AC3E}">
        <p14:creationId xmlns:p14="http://schemas.microsoft.com/office/powerpoint/2010/main" val="31058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DBDD-6C50-DE68-968C-574ABF7A5B7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3F924AD-089B-CC76-BD2E-204FB47972AF}"/>
              </a:ext>
            </a:extLst>
          </p:cNvPr>
          <p:cNvSpPr>
            <a:spLocks noGrp="1"/>
          </p:cNvSpPr>
          <p:nvPr>
            <p:ph type="dt" sz="half" idx="10"/>
          </p:nvPr>
        </p:nvSpPr>
        <p:spPr/>
        <p:txBody>
          <a:bodyPr/>
          <a:lstStyle/>
          <a:p>
            <a:fld id="{F9FA34AF-AEDB-FC40-A859-9D89329C46F2}" type="datetimeFigureOut">
              <a:rPr lang="en-US" smtClean="0"/>
              <a:t>8/6/2024</a:t>
            </a:fld>
            <a:endParaRPr lang="en-US"/>
          </a:p>
        </p:txBody>
      </p:sp>
      <p:sp>
        <p:nvSpPr>
          <p:cNvPr id="4" name="Footer Placeholder 3">
            <a:extLst>
              <a:ext uri="{FF2B5EF4-FFF2-40B4-BE49-F238E27FC236}">
                <a16:creationId xmlns:a16="http://schemas.microsoft.com/office/drawing/2014/main" id="{F372CAF9-5F2E-4F95-1EC3-49BDE2A715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D64C67-6F8F-CD14-B7DB-84A2036EAB9C}"/>
              </a:ext>
            </a:extLst>
          </p:cNvPr>
          <p:cNvSpPr>
            <a:spLocks noGrp="1"/>
          </p:cNvSpPr>
          <p:nvPr>
            <p:ph type="sldNum" sz="quarter" idx="12"/>
          </p:nvPr>
        </p:nvSpPr>
        <p:spPr/>
        <p:txBody>
          <a:bodyPr/>
          <a:lstStyle/>
          <a:p>
            <a:fld id="{438488D9-F517-3244-ACE4-744C0A01FD0E}" type="slidenum">
              <a:rPr lang="en-US" smtClean="0"/>
              <a:t>‹#›</a:t>
            </a:fld>
            <a:endParaRPr lang="en-US"/>
          </a:p>
        </p:txBody>
      </p:sp>
    </p:spTree>
    <p:extLst>
      <p:ext uri="{BB962C8B-B14F-4D97-AF65-F5344CB8AC3E}">
        <p14:creationId xmlns:p14="http://schemas.microsoft.com/office/powerpoint/2010/main" val="13478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2142FF-43A9-E0EA-90E0-DCA2540512BE}"/>
              </a:ext>
            </a:extLst>
          </p:cNvPr>
          <p:cNvSpPr>
            <a:spLocks noGrp="1"/>
          </p:cNvSpPr>
          <p:nvPr>
            <p:ph type="dt" sz="half" idx="10"/>
          </p:nvPr>
        </p:nvSpPr>
        <p:spPr/>
        <p:txBody>
          <a:bodyPr/>
          <a:lstStyle/>
          <a:p>
            <a:fld id="{F9FA34AF-AEDB-FC40-A859-9D89329C46F2}" type="datetimeFigureOut">
              <a:rPr lang="en-US" smtClean="0"/>
              <a:t>8/6/2024</a:t>
            </a:fld>
            <a:endParaRPr lang="en-US"/>
          </a:p>
        </p:txBody>
      </p:sp>
      <p:sp>
        <p:nvSpPr>
          <p:cNvPr id="3" name="Footer Placeholder 2">
            <a:extLst>
              <a:ext uri="{FF2B5EF4-FFF2-40B4-BE49-F238E27FC236}">
                <a16:creationId xmlns:a16="http://schemas.microsoft.com/office/drawing/2014/main" id="{AFB56293-7860-C48B-6524-D7403B71F1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58CC6D-EF47-B018-78D3-DC45DE2579B7}"/>
              </a:ext>
            </a:extLst>
          </p:cNvPr>
          <p:cNvSpPr>
            <a:spLocks noGrp="1"/>
          </p:cNvSpPr>
          <p:nvPr>
            <p:ph type="sldNum" sz="quarter" idx="12"/>
          </p:nvPr>
        </p:nvSpPr>
        <p:spPr/>
        <p:txBody>
          <a:bodyPr/>
          <a:lstStyle/>
          <a:p>
            <a:fld id="{438488D9-F517-3244-ACE4-744C0A01FD0E}" type="slidenum">
              <a:rPr lang="en-US" smtClean="0"/>
              <a:t>‹#›</a:t>
            </a:fld>
            <a:endParaRPr lang="en-US"/>
          </a:p>
        </p:txBody>
      </p:sp>
    </p:spTree>
    <p:extLst>
      <p:ext uri="{BB962C8B-B14F-4D97-AF65-F5344CB8AC3E}">
        <p14:creationId xmlns:p14="http://schemas.microsoft.com/office/powerpoint/2010/main" val="359813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D16A-528D-2C7F-FEDF-01655F741E3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D51ACE9-257C-3752-A812-808AA7E1E1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54FB540-AB3F-D0C0-CCE0-68758DED4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DED5B5-5AD1-6B5F-E9C2-2A59625C03F2}"/>
              </a:ext>
            </a:extLst>
          </p:cNvPr>
          <p:cNvSpPr>
            <a:spLocks noGrp="1"/>
          </p:cNvSpPr>
          <p:nvPr>
            <p:ph type="dt" sz="half" idx="10"/>
          </p:nvPr>
        </p:nvSpPr>
        <p:spPr/>
        <p:txBody>
          <a:bodyPr/>
          <a:lstStyle/>
          <a:p>
            <a:fld id="{F9FA34AF-AEDB-FC40-A859-9D89329C46F2}" type="datetimeFigureOut">
              <a:rPr lang="en-US" smtClean="0"/>
              <a:t>8/6/2024</a:t>
            </a:fld>
            <a:endParaRPr lang="en-US"/>
          </a:p>
        </p:txBody>
      </p:sp>
      <p:sp>
        <p:nvSpPr>
          <p:cNvPr id="6" name="Footer Placeholder 5">
            <a:extLst>
              <a:ext uri="{FF2B5EF4-FFF2-40B4-BE49-F238E27FC236}">
                <a16:creationId xmlns:a16="http://schemas.microsoft.com/office/drawing/2014/main" id="{D9B15FF8-E673-742B-3EC4-5168C279A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788D1D-2E70-E92F-6CC3-08682557CDD7}"/>
              </a:ext>
            </a:extLst>
          </p:cNvPr>
          <p:cNvSpPr>
            <a:spLocks noGrp="1"/>
          </p:cNvSpPr>
          <p:nvPr>
            <p:ph type="sldNum" sz="quarter" idx="12"/>
          </p:nvPr>
        </p:nvSpPr>
        <p:spPr/>
        <p:txBody>
          <a:bodyPr/>
          <a:lstStyle/>
          <a:p>
            <a:fld id="{438488D9-F517-3244-ACE4-744C0A01FD0E}" type="slidenum">
              <a:rPr lang="en-US" smtClean="0"/>
              <a:t>‹#›</a:t>
            </a:fld>
            <a:endParaRPr lang="en-US"/>
          </a:p>
        </p:txBody>
      </p:sp>
    </p:spTree>
    <p:extLst>
      <p:ext uri="{BB962C8B-B14F-4D97-AF65-F5344CB8AC3E}">
        <p14:creationId xmlns:p14="http://schemas.microsoft.com/office/powerpoint/2010/main" val="364913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2231-7BCA-6CA2-5C22-A76FB4918A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EF5E79E-86AE-6486-65BA-50F62022F8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634D2-1E98-D203-6AA7-5D9049309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5A9B58-543E-A366-5595-F8875760E13E}"/>
              </a:ext>
            </a:extLst>
          </p:cNvPr>
          <p:cNvSpPr>
            <a:spLocks noGrp="1"/>
          </p:cNvSpPr>
          <p:nvPr>
            <p:ph type="dt" sz="half" idx="10"/>
          </p:nvPr>
        </p:nvSpPr>
        <p:spPr/>
        <p:txBody>
          <a:bodyPr/>
          <a:lstStyle/>
          <a:p>
            <a:fld id="{F9FA34AF-AEDB-FC40-A859-9D89329C46F2}" type="datetimeFigureOut">
              <a:rPr lang="en-US" smtClean="0"/>
              <a:t>8/6/2024</a:t>
            </a:fld>
            <a:endParaRPr lang="en-US"/>
          </a:p>
        </p:txBody>
      </p:sp>
      <p:sp>
        <p:nvSpPr>
          <p:cNvPr id="6" name="Footer Placeholder 5">
            <a:extLst>
              <a:ext uri="{FF2B5EF4-FFF2-40B4-BE49-F238E27FC236}">
                <a16:creationId xmlns:a16="http://schemas.microsoft.com/office/drawing/2014/main" id="{3DB2D3DF-1CAC-0424-196D-514A8A45F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6A6D4D-78C8-0FE1-F400-5BF0A85F0CF9}"/>
              </a:ext>
            </a:extLst>
          </p:cNvPr>
          <p:cNvSpPr>
            <a:spLocks noGrp="1"/>
          </p:cNvSpPr>
          <p:nvPr>
            <p:ph type="sldNum" sz="quarter" idx="12"/>
          </p:nvPr>
        </p:nvSpPr>
        <p:spPr/>
        <p:txBody>
          <a:bodyPr/>
          <a:lstStyle/>
          <a:p>
            <a:fld id="{438488D9-F517-3244-ACE4-744C0A01FD0E}" type="slidenum">
              <a:rPr lang="en-US" smtClean="0"/>
              <a:t>‹#›</a:t>
            </a:fld>
            <a:endParaRPr lang="en-US"/>
          </a:p>
        </p:txBody>
      </p:sp>
    </p:spTree>
    <p:extLst>
      <p:ext uri="{BB962C8B-B14F-4D97-AF65-F5344CB8AC3E}">
        <p14:creationId xmlns:p14="http://schemas.microsoft.com/office/powerpoint/2010/main" val="427090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0624E4-14BA-7B6D-A6AE-42A9EF990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999530E-0812-928E-9A75-09F9B32CBE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6C8B4B-E69C-BA19-3C6E-8F4551A958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FA34AF-AEDB-FC40-A859-9D89329C46F2}" type="datetimeFigureOut">
              <a:rPr lang="en-US" smtClean="0"/>
              <a:t>8/6/2024</a:t>
            </a:fld>
            <a:endParaRPr lang="en-US"/>
          </a:p>
        </p:txBody>
      </p:sp>
      <p:sp>
        <p:nvSpPr>
          <p:cNvPr id="5" name="Footer Placeholder 4">
            <a:extLst>
              <a:ext uri="{FF2B5EF4-FFF2-40B4-BE49-F238E27FC236}">
                <a16:creationId xmlns:a16="http://schemas.microsoft.com/office/drawing/2014/main" id="{B0B8DC37-6FED-5F6C-D6C7-4F9E11516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E76C81D-F2DD-ADAC-4674-2B8D6F63C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8488D9-F517-3244-ACE4-744C0A01FD0E}" type="slidenum">
              <a:rPr lang="en-US" smtClean="0"/>
              <a:t>‹#›</a:t>
            </a:fld>
            <a:endParaRPr lang="en-US"/>
          </a:p>
        </p:txBody>
      </p:sp>
    </p:spTree>
    <p:extLst>
      <p:ext uri="{BB962C8B-B14F-4D97-AF65-F5344CB8AC3E}">
        <p14:creationId xmlns:p14="http://schemas.microsoft.com/office/powerpoint/2010/main" val="4275791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35FFD98-C9B8-1295-B651-FAB503EB8F8E}"/>
              </a:ext>
            </a:extLst>
          </p:cNvPr>
          <p:cNvGrpSpPr/>
          <p:nvPr/>
        </p:nvGrpSpPr>
        <p:grpSpPr>
          <a:xfrm>
            <a:off x="-1" y="-1"/>
            <a:ext cx="12192001" cy="6858001"/>
            <a:chOff x="-1" y="-1"/>
            <a:chExt cx="12192001" cy="6858001"/>
          </a:xfrm>
        </p:grpSpPr>
        <p:pic>
          <p:nvPicPr>
            <p:cNvPr id="2050" name="Picture 2">
              <a:extLst>
                <a:ext uri="{FF2B5EF4-FFF2-40B4-BE49-F238E27FC236}">
                  <a16:creationId xmlns:a16="http://schemas.microsoft.com/office/drawing/2014/main" id="{FC048A72-E9AF-2C03-65FA-193D8421571E}"/>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rot="16200000">
              <a:off x="2667000" y="-2667000"/>
              <a:ext cx="6858000" cy="12192000"/>
            </a:xfrm>
            <a:prstGeom prst="rect">
              <a:avLst/>
            </a:prstGeom>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491955E-90C4-9B5F-2544-078C0E28B81E}"/>
                </a:ext>
              </a:extLst>
            </p:cNvPr>
            <p:cNvSpPr/>
            <p:nvPr/>
          </p:nvSpPr>
          <p:spPr>
            <a:xfrm>
              <a:off x="-1" y="-1"/>
              <a:ext cx="12192001" cy="6858001"/>
            </a:xfrm>
            <a:prstGeom prst="rect">
              <a:avLst/>
            </a:prstGeom>
            <a:solidFill>
              <a:srgbClr val="C7BDAB">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text on a black background&#10;&#10;Description automatically generated">
              <a:extLst>
                <a:ext uri="{FF2B5EF4-FFF2-40B4-BE49-F238E27FC236}">
                  <a16:creationId xmlns:a16="http://schemas.microsoft.com/office/drawing/2014/main" id="{D05F217D-2DFA-A363-FA04-39EA4C318121}"/>
                </a:ext>
              </a:extLst>
            </p:cNvPr>
            <p:cNvPicPr>
              <a:picLocks noChangeAspect="1"/>
            </p:cNvPicPr>
            <p:nvPr/>
          </p:nvPicPr>
          <p:blipFill>
            <a:blip r:embed="rId3"/>
            <a:stretch>
              <a:fillRect/>
            </a:stretch>
          </p:blipFill>
          <p:spPr>
            <a:xfrm>
              <a:off x="3323182" y="5217701"/>
              <a:ext cx="5480321" cy="1161085"/>
            </a:xfrm>
            <a:prstGeom prst="rect">
              <a:avLst/>
            </a:prstGeom>
          </p:spPr>
        </p:pic>
        <p:sp>
          <p:nvSpPr>
            <p:cNvPr id="7" name="TextBox 6">
              <a:extLst>
                <a:ext uri="{FF2B5EF4-FFF2-40B4-BE49-F238E27FC236}">
                  <a16:creationId xmlns:a16="http://schemas.microsoft.com/office/drawing/2014/main" id="{DD8108CE-282B-2951-2E16-E22A65413F0F}"/>
                </a:ext>
              </a:extLst>
            </p:cNvPr>
            <p:cNvSpPr txBox="1"/>
            <p:nvPr/>
          </p:nvSpPr>
          <p:spPr>
            <a:xfrm>
              <a:off x="3332836" y="2557670"/>
              <a:ext cx="5526321" cy="1200329"/>
            </a:xfrm>
            <a:prstGeom prst="rect">
              <a:avLst/>
            </a:prstGeom>
            <a:noFill/>
          </p:spPr>
          <p:txBody>
            <a:bodyPr wrap="none" rtlCol="0">
              <a:spAutoFit/>
            </a:bodyPr>
            <a:lstStyle/>
            <a:p>
              <a:r>
                <a:rPr lang="en-US" sz="7200" dirty="0">
                  <a:solidFill>
                    <a:schemeClr val="bg1"/>
                  </a:solidFill>
                  <a:latin typeface="Avenir Next Ultra Light" panose="020B0203020202020204" pitchFamily="34" charset="77"/>
                </a:rPr>
                <a:t>Merino Wool</a:t>
              </a:r>
            </a:p>
          </p:txBody>
        </p:sp>
      </p:grpSp>
      <p:sp>
        <p:nvSpPr>
          <p:cNvPr id="2" name="TextBox 1">
            <a:extLst>
              <a:ext uri="{FF2B5EF4-FFF2-40B4-BE49-F238E27FC236}">
                <a16:creationId xmlns:a16="http://schemas.microsoft.com/office/drawing/2014/main" id="{37EE10BF-EBD7-76DF-C588-7B262D85BB69}"/>
              </a:ext>
            </a:extLst>
          </p:cNvPr>
          <p:cNvSpPr txBox="1"/>
          <p:nvPr/>
        </p:nvSpPr>
        <p:spPr>
          <a:xfrm>
            <a:off x="888208" y="3828215"/>
            <a:ext cx="108727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HK" sz="2400" b="1" dirty="0">
                <a:solidFill>
                  <a:schemeClr val="bg1"/>
                </a:solidFill>
                <a:latin typeface="Cabin SemiBold" panose="020B0803050202020004" pitchFamily="34" charset="0"/>
              </a:rPr>
              <a:t>THE ULTIMATE GUIDE TO UNDERSTANDING ITS QUALITY AND BENEFITS!</a:t>
            </a:r>
            <a:r>
              <a:rPr lang="en-US" sz="2400" b="1" dirty="0">
                <a:solidFill>
                  <a:schemeClr val="bg1"/>
                </a:solidFill>
                <a:latin typeface="Cabin SemiBold" panose="020B0803050202020004" pitchFamily="34" charset="0"/>
              </a:rPr>
              <a:t>​</a:t>
            </a:r>
            <a:endParaRPr lang="en-US" b="1" dirty="0">
              <a:solidFill>
                <a:schemeClr val="bg1"/>
              </a:solidFill>
              <a:latin typeface="Cabin SemiBold" panose="020B0803050202020004" pitchFamily="34" charset="0"/>
            </a:endParaRPr>
          </a:p>
        </p:txBody>
      </p:sp>
    </p:spTree>
    <p:extLst>
      <p:ext uri="{BB962C8B-B14F-4D97-AF65-F5344CB8AC3E}">
        <p14:creationId xmlns:p14="http://schemas.microsoft.com/office/powerpoint/2010/main" val="216112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533DFA4-652C-D86F-6AB5-9F1BF6035631}"/>
              </a:ext>
            </a:extLst>
          </p:cNvPr>
          <p:cNvGrpSpPr/>
          <p:nvPr/>
        </p:nvGrpSpPr>
        <p:grpSpPr>
          <a:xfrm>
            <a:off x="0" y="-1"/>
            <a:ext cx="12192001" cy="6858001"/>
            <a:chOff x="0" y="-1"/>
            <a:chExt cx="12192001" cy="6858001"/>
          </a:xfrm>
        </p:grpSpPr>
        <p:pic>
          <p:nvPicPr>
            <p:cNvPr id="4098" name="Picture 2">
              <a:extLst>
                <a:ext uri="{FF2B5EF4-FFF2-40B4-BE49-F238E27FC236}">
                  <a16:creationId xmlns:a16="http://schemas.microsoft.com/office/drawing/2014/main" id="{37016413-40B1-5BD0-0FA7-255672995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491955E-90C4-9B5F-2544-078C0E28B81E}"/>
                </a:ext>
              </a:extLst>
            </p:cNvPr>
            <p:cNvSpPr/>
            <p:nvPr/>
          </p:nvSpPr>
          <p:spPr>
            <a:xfrm>
              <a:off x="0" y="-1"/>
              <a:ext cx="12192001" cy="6858001"/>
            </a:xfrm>
            <a:prstGeom prst="rect">
              <a:avLst/>
            </a:prstGeom>
            <a:solidFill>
              <a:srgbClr val="C7BDAB">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C3332F2-2D98-7646-F006-37E7466E4CC8}"/>
                </a:ext>
              </a:extLst>
            </p:cNvPr>
            <p:cNvSpPr txBox="1"/>
            <p:nvPr/>
          </p:nvSpPr>
          <p:spPr>
            <a:xfrm>
              <a:off x="4359965" y="2646610"/>
              <a:ext cx="7391212" cy="2308324"/>
            </a:xfrm>
            <a:prstGeom prst="rect">
              <a:avLst/>
            </a:prstGeom>
            <a:noFill/>
          </p:spPr>
          <p:txBody>
            <a:bodyPr wrap="square" lIns="91440" tIns="45720" rIns="91440" bIns="45720" anchor="t">
              <a:spAutoFit/>
            </a:bodyPr>
            <a:lstStyle/>
            <a:p>
              <a:pPr rtl="0">
                <a:spcBef>
                  <a:spcPts val="1200"/>
                </a:spcBef>
                <a:spcAft>
                  <a:spcPts val="1200"/>
                </a:spcAft>
              </a:pPr>
              <a:r>
                <a:rPr lang="en-HK" sz="2400" u="none" strike="noStrike" dirty="0">
                  <a:solidFill>
                    <a:srgbClr val="000000"/>
                  </a:solidFill>
                  <a:effectLst/>
                  <a:latin typeface="Avenir Next Ultra Light" panose="020B0203020202020204" pitchFamily="34" charset="77"/>
                </a:rPr>
                <a:t>Why Merino Wool Matters Merino wool, a premium and versatile fiber, is celebrated for its exceptional qualities that set it apart in the fashion and outdoor gear industries. Its unparalleled softness, durability, and sustainability make it a top choice for discerning consumers seeking high-quality apparel.</a:t>
              </a:r>
              <a:endParaRPr lang="en-HK" sz="2400" dirty="0">
                <a:effectLst/>
                <a:latin typeface="Avenir Next Ultra Light" panose="020B0203020202020204" pitchFamily="34" charset="77"/>
              </a:endParaRPr>
            </a:p>
          </p:txBody>
        </p:sp>
        <p:sp>
          <p:nvSpPr>
            <p:cNvPr id="7" name="TextBox 6">
              <a:extLst>
                <a:ext uri="{FF2B5EF4-FFF2-40B4-BE49-F238E27FC236}">
                  <a16:creationId xmlns:a16="http://schemas.microsoft.com/office/drawing/2014/main" id="{DD8108CE-282B-2951-2E16-E22A65413F0F}"/>
                </a:ext>
              </a:extLst>
            </p:cNvPr>
            <p:cNvSpPr txBox="1"/>
            <p:nvPr/>
          </p:nvSpPr>
          <p:spPr>
            <a:xfrm>
              <a:off x="7742044" y="739802"/>
              <a:ext cx="3565913" cy="769441"/>
            </a:xfrm>
            <a:prstGeom prst="rect">
              <a:avLst/>
            </a:prstGeom>
            <a:noFill/>
          </p:spPr>
          <p:txBody>
            <a:bodyPr wrap="none" rtlCol="0">
              <a:spAutoFit/>
            </a:bodyPr>
            <a:lstStyle/>
            <a:p>
              <a:r>
                <a:rPr lang="en-US" sz="4400" b="1">
                  <a:solidFill>
                    <a:schemeClr val="bg1"/>
                  </a:solidFill>
                  <a:latin typeface="Avenir Next Ultra Light" panose="020B0203020202020204" pitchFamily="34" charset="77"/>
                </a:rPr>
                <a:t>Merino Wool</a:t>
              </a:r>
            </a:p>
          </p:txBody>
        </p:sp>
        <p:pic>
          <p:nvPicPr>
            <p:cNvPr id="10" name="Picture 9" descr="A white text on a black background&#10;&#10;Description automatically generated">
              <a:extLst>
                <a:ext uri="{FF2B5EF4-FFF2-40B4-BE49-F238E27FC236}">
                  <a16:creationId xmlns:a16="http://schemas.microsoft.com/office/drawing/2014/main" id="{E4E5E2B4-6AF4-8F51-D7C4-A89FDEB310A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97" y="6379877"/>
              <a:ext cx="1590909" cy="337057"/>
            </a:xfrm>
            <a:prstGeom prst="rect">
              <a:avLst/>
            </a:prstGeom>
          </p:spPr>
        </p:pic>
      </p:grpSp>
    </p:spTree>
    <p:extLst>
      <p:ext uri="{BB962C8B-B14F-4D97-AF65-F5344CB8AC3E}">
        <p14:creationId xmlns:p14="http://schemas.microsoft.com/office/powerpoint/2010/main" val="332168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30FFC54-C870-51C3-4724-64057F5776F8}"/>
              </a:ext>
            </a:extLst>
          </p:cNvPr>
          <p:cNvGrpSpPr/>
          <p:nvPr/>
        </p:nvGrpSpPr>
        <p:grpSpPr>
          <a:xfrm>
            <a:off x="0" y="-1"/>
            <a:ext cx="12254752" cy="6858001"/>
            <a:chOff x="-3" y="0"/>
            <a:chExt cx="12254752" cy="6858001"/>
          </a:xfrm>
        </p:grpSpPr>
        <p:pic>
          <p:nvPicPr>
            <p:cNvPr id="6146" name="Picture 2">
              <a:extLst>
                <a:ext uri="{FF2B5EF4-FFF2-40B4-BE49-F238E27FC236}">
                  <a16:creationId xmlns:a16="http://schemas.microsoft.com/office/drawing/2014/main" id="{8F2F3A02-83A3-0E70-EA24-F924FAE3429E}"/>
                </a:ext>
              </a:extLst>
            </p:cNvPr>
            <p:cNvPicPr>
              <a:picLocks noChangeAspect="1" noChangeArrowheads="1"/>
            </p:cNvPicPr>
            <p:nvPr/>
          </p:nvPicPr>
          <p:blipFill rotWithShape="1">
            <a:blip r:embed="rId2" cstate="hqprint">
              <a:alphaModFix amt="70000"/>
              <a:extLst>
                <a:ext uri="{28A0092B-C50C-407E-A947-70E740481C1C}">
                  <a14:useLocalDpi xmlns:a14="http://schemas.microsoft.com/office/drawing/2010/main" val="0"/>
                </a:ext>
              </a:extLst>
            </a:blip>
            <a:srcRect/>
            <a:stretch/>
          </p:blipFill>
          <p:spPr bwMode="auto">
            <a:xfrm>
              <a:off x="6980251" y="0"/>
              <a:ext cx="52346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491955E-90C4-9B5F-2544-078C0E28B81E}"/>
                </a:ext>
              </a:extLst>
            </p:cNvPr>
            <p:cNvSpPr/>
            <p:nvPr/>
          </p:nvSpPr>
          <p:spPr>
            <a:xfrm>
              <a:off x="-3" y="0"/>
              <a:ext cx="12192001" cy="6858001"/>
            </a:xfrm>
            <a:prstGeom prst="rect">
              <a:avLst/>
            </a:prstGeom>
            <a:solidFill>
              <a:srgbClr val="C7BDAB">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A51EED-8590-B708-E815-88466FAFD0E1}"/>
                </a:ext>
              </a:extLst>
            </p:cNvPr>
            <p:cNvSpPr txBox="1"/>
            <p:nvPr/>
          </p:nvSpPr>
          <p:spPr>
            <a:xfrm>
              <a:off x="184197" y="1931513"/>
              <a:ext cx="11268663" cy="4124206"/>
            </a:xfrm>
            <a:prstGeom prst="rect">
              <a:avLst/>
            </a:prstGeom>
            <a:noFill/>
          </p:spPr>
          <p:txBody>
            <a:bodyPr wrap="square">
              <a:spAutoFit/>
            </a:bodyPr>
            <a:lstStyle/>
            <a:p>
              <a:pPr marL="285750" indent="-285750" rtl="0">
                <a:spcBef>
                  <a:spcPts val="1200"/>
                </a:spcBef>
                <a:spcAft>
                  <a:spcPts val="1200"/>
                </a:spcAft>
                <a:buFont typeface="Arial" panose="020B0604020202020204" pitchFamily="34" charset="0"/>
                <a:buChar char="•"/>
              </a:pPr>
              <a:r>
                <a:rPr lang="en-HK" b="1" u="none" strike="noStrike">
                  <a:effectLst/>
                  <a:latin typeface="Avenir Next Ultra Light" panose="020B0203020202020204" pitchFamily="34" charset="77"/>
                </a:rPr>
                <a:t>Softness</a:t>
              </a:r>
              <a:r>
                <a:rPr lang="en-HK" u="none" strike="noStrike">
                  <a:effectLst/>
                  <a:latin typeface="Avenir Next Ultra Light" panose="020B0203020202020204" pitchFamily="34" charset="77"/>
                </a:rPr>
                <a:t>: The fine diameter of Merino wool fibers makes it incredibly soft and comfortable against the skin.</a:t>
              </a:r>
            </a:p>
            <a:p>
              <a:pPr marL="285750" indent="-285750" rtl="0" fontAlgn="base">
                <a:spcBef>
                  <a:spcPts val="0"/>
                </a:spcBef>
                <a:spcAft>
                  <a:spcPts val="0"/>
                </a:spcAft>
                <a:buFont typeface="Arial" panose="020B0604020202020204" pitchFamily="34" charset="0"/>
                <a:buChar char="•"/>
              </a:pPr>
              <a:r>
                <a:rPr lang="en-HK" b="1" u="none" strike="noStrike">
                  <a:effectLst/>
                  <a:latin typeface="Avenir Next Ultra Light" panose="020B0203020202020204" pitchFamily="34" charset="77"/>
                </a:rPr>
                <a:t>Temperature Regulation</a:t>
              </a:r>
              <a:r>
                <a:rPr lang="en-HK" u="none" strike="noStrike">
                  <a:effectLst/>
                  <a:latin typeface="Avenir Next Ultra Light" panose="020B0203020202020204" pitchFamily="34" charset="77"/>
                </a:rPr>
                <a:t>: Merino wool helps keep you warm in cold weather and cool in hot weather due to its excellent thermoregulation properties.</a:t>
              </a:r>
            </a:p>
            <a:p>
              <a:pPr rtl="0" fontAlgn="base">
                <a:spcBef>
                  <a:spcPts val="0"/>
                </a:spcBef>
                <a:spcAft>
                  <a:spcPts val="0"/>
                </a:spcAft>
              </a:pPr>
              <a:endParaRPr lang="en-HK" u="none" strike="noStrike">
                <a:effectLst/>
                <a:latin typeface="Avenir Next Ultra Light" panose="020B0203020202020204" pitchFamily="34" charset="77"/>
              </a:endParaRPr>
            </a:p>
            <a:p>
              <a:pPr marL="285750" indent="-285750" rtl="0" fontAlgn="base">
                <a:spcBef>
                  <a:spcPts val="0"/>
                </a:spcBef>
                <a:spcAft>
                  <a:spcPts val="0"/>
                </a:spcAft>
                <a:buFont typeface="Arial" panose="020B0604020202020204" pitchFamily="34" charset="0"/>
                <a:buChar char="•"/>
              </a:pPr>
              <a:r>
                <a:rPr lang="en-HK" b="1" u="none" strike="noStrike">
                  <a:effectLst/>
                  <a:latin typeface="Avenir Next Ultra Light" panose="020B0203020202020204" pitchFamily="34" charset="77"/>
                </a:rPr>
                <a:t>Moisture Management</a:t>
              </a:r>
              <a:r>
                <a:rPr lang="en-HK" u="none" strike="noStrike">
                  <a:effectLst/>
                  <a:latin typeface="Avenir Next Ultra Light" panose="020B0203020202020204" pitchFamily="34" charset="77"/>
                </a:rPr>
                <a:t>: It efficiently wicks moisture away from the skin, keeping you dry and comfortable.</a:t>
              </a:r>
            </a:p>
            <a:p>
              <a:pPr rtl="0" fontAlgn="base">
                <a:spcBef>
                  <a:spcPts val="0"/>
                </a:spcBef>
                <a:spcAft>
                  <a:spcPts val="0"/>
                </a:spcAft>
              </a:pPr>
              <a:endParaRPr lang="en-HK" u="none" strike="noStrike">
                <a:effectLst/>
                <a:latin typeface="Avenir Next Ultra Light" panose="020B0203020202020204" pitchFamily="34" charset="77"/>
              </a:endParaRPr>
            </a:p>
            <a:p>
              <a:pPr marL="285750" indent="-285750" rtl="0" fontAlgn="base">
                <a:spcBef>
                  <a:spcPts val="0"/>
                </a:spcBef>
                <a:spcAft>
                  <a:spcPts val="0"/>
                </a:spcAft>
                <a:buFont typeface="Arial" panose="020B0604020202020204" pitchFamily="34" charset="0"/>
                <a:buChar char="•"/>
              </a:pPr>
              <a:r>
                <a:rPr lang="en-HK" b="1" u="none" strike="noStrike">
                  <a:effectLst/>
                  <a:latin typeface="Avenir Next Ultra Light" panose="020B0203020202020204" pitchFamily="34" charset="77"/>
                </a:rPr>
                <a:t>Odor Resistance</a:t>
              </a:r>
              <a:r>
                <a:rPr lang="en-HK" u="none" strike="noStrike">
                  <a:effectLst/>
                  <a:latin typeface="Avenir Next Ultra Light" panose="020B0203020202020204" pitchFamily="34" charset="77"/>
                </a:rPr>
                <a:t>: Merino wool naturally resists Odors by absorbing Odor-causing bacteria.</a:t>
              </a:r>
            </a:p>
            <a:p>
              <a:pPr rtl="0" fontAlgn="base">
                <a:spcBef>
                  <a:spcPts val="0"/>
                </a:spcBef>
                <a:spcAft>
                  <a:spcPts val="0"/>
                </a:spcAft>
              </a:pPr>
              <a:endParaRPr lang="en-HK" u="none" strike="noStrike">
                <a:effectLst/>
                <a:latin typeface="Avenir Next Ultra Light" panose="020B0203020202020204" pitchFamily="34" charset="77"/>
              </a:endParaRPr>
            </a:p>
            <a:p>
              <a:pPr marL="285750" indent="-285750" rtl="0" fontAlgn="base">
                <a:spcBef>
                  <a:spcPts val="0"/>
                </a:spcBef>
                <a:spcAft>
                  <a:spcPts val="0"/>
                </a:spcAft>
                <a:buFont typeface="Arial" panose="020B0604020202020204" pitchFamily="34" charset="0"/>
                <a:buChar char="•"/>
              </a:pPr>
              <a:r>
                <a:rPr lang="en-HK" b="1" u="none" strike="noStrike">
                  <a:effectLst/>
                  <a:latin typeface="Avenir Next Ultra Light" panose="020B0203020202020204" pitchFamily="34" charset="77"/>
                </a:rPr>
                <a:t>Breathability</a:t>
              </a:r>
              <a:r>
                <a:rPr lang="en-HK" u="none" strike="noStrike">
                  <a:effectLst/>
                  <a:latin typeface="Avenir Next Ultra Light" panose="020B0203020202020204" pitchFamily="34" charset="77"/>
                </a:rPr>
                <a:t>: Its porous fibers allow for excellent air circulation.</a:t>
              </a:r>
            </a:p>
            <a:p>
              <a:pPr rtl="0" fontAlgn="base">
                <a:spcBef>
                  <a:spcPts val="0"/>
                </a:spcBef>
                <a:spcAft>
                  <a:spcPts val="0"/>
                </a:spcAft>
              </a:pPr>
              <a:endParaRPr lang="en-HK" u="none" strike="noStrike">
                <a:effectLst/>
                <a:latin typeface="Avenir Next Ultra Light" panose="020B0203020202020204" pitchFamily="34" charset="77"/>
              </a:endParaRPr>
            </a:p>
            <a:p>
              <a:pPr marL="285750" indent="-285750" rtl="0" fontAlgn="base">
                <a:spcBef>
                  <a:spcPts val="0"/>
                </a:spcBef>
                <a:spcAft>
                  <a:spcPts val="0"/>
                </a:spcAft>
                <a:buFont typeface="Arial" panose="020B0604020202020204" pitchFamily="34" charset="0"/>
                <a:buChar char="•"/>
              </a:pPr>
              <a:r>
                <a:rPr lang="en-HK" b="1" u="none" strike="noStrike">
                  <a:effectLst/>
                  <a:latin typeface="Avenir Next Ultra Light" panose="020B0203020202020204" pitchFamily="34" charset="77"/>
                </a:rPr>
                <a:t>Durability</a:t>
              </a:r>
              <a:r>
                <a:rPr lang="en-HK" u="none" strike="noStrike">
                  <a:effectLst/>
                  <a:latin typeface="Avenir Next Ultra Light" panose="020B0203020202020204" pitchFamily="34" charset="77"/>
                </a:rPr>
                <a:t>: Merino wool fibers are resilient and can stretch without breaking, contributing to the longevity of garments.</a:t>
              </a:r>
            </a:p>
            <a:p>
              <a:pPr marL="285750" indent="-285750" rtl="0" fontAlgn="base">
                <a:spcBef>
                  <a:spcPts val="0"/>
                </a:spcBef>
                <a:spcAft>
                  <a:spcPts val="0"/>
                </a:spcAft>
                <a:buFont typeface="Arial" panose="020B0604020202020204" pitchFamily="34" charset="0"/>
                <a:buChar char="•"/>
              </a:pPr>
              <a:endParaRPr lang="en-HK" u="none" strike="noStrike">
                <a:effectLst/>
                <a:latin typeface="Avenir Next Ultra Light" panose="020B0203020202020204" pitchFamily="34" charset="77"/>
              </a:endParaRPr>
            </a:p>
            <a:p>
              <a:pPr marL="285750" indent="-285750" rtl="0" fontAlgn="base">
                <a:spcBef>
                  <a:spcPts val="0"/>
                </a:spcBef>
                <a:spcAft>
                  <a:spcPts val="1200"/>
                </a:spcAft>
                <a:buFont typeface="Arial" panose="020B0604020202020204" pitchFamily="34" charset="0"/>
                <a:buChar char="•"/>
              </a:pPr>
              <a:r>
                <a:rPr lang="en-HK" b="1" u="none" strike="noStrike">
                  <a:effectLst/>
                  <a:latin typeface="Avenir Next Ultra Light" panose="020B0203020202020204" pitchFamily="34" charset="77"/>
                </a:rPr>
                <a:t>Sustainability</a:t>
              </a:r>
              <a:r>
                <a:rPr lang="en-HK" u="none" strike="noStrike">
                  <a:effectLst/>
                  <a:latin typeface="Avenir Next Ultra Light" panose="020B0203020202020204" pitchFamily="34" charset="77"/>
                </a:rPr>
                <a:t>: Merino wool is a natural, renewable, and biodegradable fiber.</a:t>
              </a:r>
            </a:p>
          </p:txBody>
        </p:sp>
        <p:sp>
          <p:nvSpPr>
            <p:cNvPr id="5" name="TextBox 4">
              <a:extLst>
                <a:ext uri="{FF2B5EF4-FFF2-40B4-BE49-F238E27FC236}">
                  <a16:creationId xmlns:a16="http://schemas.microsoft.com/office/drawing/2014/main" id="{A8B94F12-DD60-3B5A-8CF0-D01F04EB2E39}"/>
                </a:ext>
              </a:extLst>
            </p:cNvPr>
            <p:cNvSpPr txBox="1"/>
            <p:nvPr/>
          </p:nvSpPr>
          <p:spPr>
            <a:xfrm>
              <a:off x="255927" y="231938"/>
              <a:ext cx="11680143" cy="1569660"/>
            </a:xfrm>
            <a:prstGeom prst="rect">
              <a:avLst/>
            </a:prstGeom>
            <a:noFill/>
          </p:spPr>
          <p:txBody>
            <a:bodyPr wrap="square">
              <a:spAutoFit/>
            </a:bodyPr>
            <a:lstStyle/>
            <a:p>
              <a:pPr rtl="0">
                <a:spcBef>
                  <a:spcPts val="1200"/>
                </a:spcBef>
                <a:spcAft>
                  <a:spcPts val="1200"/>
                </a:spcAft>
              </a:pPr>
              <a:r>
                <a:rPr lang="en-HK" sz="2400" u="none" strike="noStrike">
                  <a:effectLst/>
                  <a:latin typeface="Avenir Next Medium" panose="020B0503020202020204" pitchFamily="34" charset="0"/>
                </a:rPr>
                <a:t>Fundamentals of Merino Wool Merino wool comes from the Merino sheep, a breed known for producing extremely fine and soft fibers. These fibers typically range from 15 to 24 microns in diameter, making Merino wool significantly softer than traditional wool. Key characteristics of Merino wool include:</a:t>
              </a:r>
              <a:endParaRPr lang="en-HK" sz="2400">
                <a:latin typeface="Avenir Next Medium" panose="020B0503020202020204" pitchFamily="34" charset="0"/>
              </a:endParaRPr>
            </a:p>
          </p:txBody>
        </p:sp>
        <p:pic>
          <p:nvPicPr>
            <p:cNvPr id="10" name="Picture 9" descr="A white text on a black background&#10;&#10;Description automatically generated">
              <a:extLst>
                <a:ext uri="{FF2B5EF4-FFF2-40B4-BE49-F238E27FC236}">
                  <a16:creationId xmlns:a16="http://schemas.microsoft.com/office/drawing/2014/main" id="{E4E5E2B4-6AF4-8F51-D7C4-A89FDEB31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97" y="6379877"/>
              <a:ext cx="1590909" cy="337057"/>
            </a:xfrm>
            <a:prstGeom prst="rect">
              <a:avLst/>
            </a:prstGeom>
          </p:spPr>
        </p:pic>
        <p:sp>
          <p:nvSpPr>
            <p:cNvPr id="6" name="TextBox 5">
              <a:extLst>
                <a:ext uri="{FF2B5EF4-FFF2-40B4-BE49-F238E27FC236}">
                  <a16:creationId xmlns:a16="http://schemas.microsoft.com/office/drawing/2014/main" id="{3BE7F08F-BAB7-C128-F5FD-6DD9706B3BE7}"/>
                </a:ext>
              </a:extLst>
            </p:cNvPr>
            <p:cNvSpPr txBox="1"/>
            <p:nvPr/>
          </p:nvSpPr>
          <p:spPr>
            <a:xfrm>
              <a:off x="9781146" y="5563929"/>
              <a:ext cx="2473603" cy="1200329"/>
            </a:xfrm>
            <a:prstGeom prst="rect">
              <a:avLst/>
            </a:prstGeom>
            <a:noFill/>
          </p:spPr>
          <p:txBody>
            <a:bodyPr wrap="square" rtlCol="0">
              <a:spAutoFit/>
            </a:bodyPr>
            <a:lstStyle/>
            <a:p>
              <a:pPr algn="r"/>
              <a:r>
                <a:rPr lang="en-US" sz="3600">
                  <a:solidFill>
                    <a:schemeClr val="bg1"/>
                  </a:solidFill>
                  <a:latin typeface="Avenir Next Ultra Light" panose="020B0203020202020204" pitchFamily="34" charset="77"/>
                </a:rPr>
                <a:t>Merino Wool</a:t>
              </a:r>
            </a:p>
          </p:txBody>
        </p:sp>
      </p:grpSp>
    </p:spTree>
    <p:extLst>
      <p:ext uri="{BB962C8B-B14F-4D97-AF65-F5344CB8AC3E}">
        <p14:creationId xmlns:p14="http://schemas.microsoft.com/office/powerpoint/2010/main" val="2106244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A28E4C3-1433-A8DE-1098-F81CFCB78EED}"/>
              </a:ext>
            </a:extLst>
          </p:cNvPr>
          <p:cNvGrpSpPr/>
          <p:nvPr/>
        </p:nvGrpSpPr>
        <p:grpSpPr>
          <a:xfrm>
            <a:off x="-85609" y="-16738"/>
            <a:ext cx="12277609" cy="6874738"/>
            <a:chOff x="-22860" y="0"/>
            <a:chExt cx="12277609" cy="6874738"/>
          </a:xfrm>
        </p:grpSpPr>
        <p:pic>
          <p:nvPicPr>
            <p:cNvPr id="8196" name="Picture 4">
              <a:extLst>
                <a:ext uri="{FF2B5EF4-FFF2-40B4-BE49-F238E27FC236}">
                  <a16:creationId xmlns:a16="http://schemas.microsoft.com/office/drawing/2014/main" id="{93C7355C-439E-ECAE-11A0-3017E95E0A1F}"/>
                </a:ext>
              </a:extLst>
            </p:cNvPr>
            <p:cNvPicPr>
              <a:picLocks noChangeAspect="1" noChangeArrowheads="1"/>
            </p:cNvPicPr>
            <p:nvPr/>
          </p:nvPicPr>
          <p:blipFill>
            <a:blip r:embed="rId2">
              <a:alphaModFix amt="53000"/>
              <a:extLst>
                <a:ext uri="{BEBA8EAE-BF5A-486C-A8C5-ECC9F3942E4B}">
                  <a14:imgProps xmlns:a14="http://schemas.microsoft.com/office/drawing/2010/main">
                    <a14:imgLayer r:embed="rId3">
                      <a14:imgEffect>
                        <a14:backgroundRemoval t="666" b="98003" l="178" r="89876">
                          <a14:foregroundMark x1="355" y1="26365" x2="4440" y2="39015"/>
                          <a14:foregroundMark x1="2664" y1="95340" x2="22558" y2="96538"/>
                          <a14:foregroundMark x1="22558" y1="96538" x2="22558" y2="96671"/>
                          <a14:foregroundMark x1="23446" y1="96272" x2="61279" y2="98003"/>
                          <a14:foregroundMark x1="38544" y1="14647" x2="12789" y2="666"/>
                          <a14:foregroundMark x1="63055" y1="51664" x2="57726" y2="42610"/>
                          <a14:foregroundMark x1="59503" y1="42610" x2="55062" y2="34621"/>
                          <a14:foregroundMark x1="54174" y1="34621" x2="51865" y2="27696"/>
                          <a14:foregroundMark x1="51865" y1="27696" x2="51510" y2="27297"/>
                          <a14:foregroundMark x1="48313" y1="26631" x2="41741" y2="18642"/>
                          <a14:foregroundMark x1="35524" y1="11718" x2="35524" y2="11718"/>
                          <a14:foregroundMark x1="33748" y1="11052" x2="33748" y2="11052"/>
                          <a14:foregroundMark x1="33748" y1="10652" x2="33748" y2="10652"/>
                          <a14:foregroundMark x1="72824" y1="79627" x2="71936" y2="73369"/>
                          <a14:foregroundMark x1="68384" y1="92676" x2="71048" y2="88948"/>
                          <a14:foregroundMark x1="71048" y1="90013" x2="73712" y2="76698"/>
                          <a14:foregroundMark x1="73712" y1="84021" x2="73712" y2="84021"/>
                          <a14:foregroundMark x1="74245" y1="81625" x2="72469" y2="87617"/>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51419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A7A303D2-5BE9-0ADB-C884-13F7AD300483}"/>
                </a:ext>
              </a:extLst>
            </p:cNvPr>
            <p:cNvPicPr>
              <a:picLocks noChangeAspect="1" noChangeArrowheads="1"/>
            </p:cNvPicPr>
            <p:nvPr/>
          </p:nvPicPr>
          <p:blipFill>
            <a:blip r:embed="rId4">
              <a:alphaModFix amt="86000"/>
              <a:extLst>
                <a:ext uri="{28A0092B-C50C-407E-A947-70E740481C1C}">
                  <a14:useLocalDpi xmlns:a14="http://schemas.microsoft.com/office/drawing/2010/main" val="0"/>
                </a:ext>
              </a:extLst>
            </a:blip>
            <a:srcRect/>
            <a:stretch>
              <a:fillRect/>
            </a:stretch>
          </p:blipFill>
          <p:spPr bwMode="auto">
            <a:xfrm>
              <a:off x="764286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491955E-90C4-9B5F-2544-078C0E28B81E}"/>
                </a:ext>
              </a:extLst>
            </p:cNvPr>
            <p:cNvSpPr/>
            <p:nvPr/>
          </p:nvSpPr>
          <p:spPr>
            <a:xfrm>
              <a:off x="-22860" y="16737"/>
              <a:ext cx="12214860" cy="6858001"/>
            </a:xfrm>
            <a:prstGeom prst="rect">
              <a:avLst/>
            </a:prstGeom>
            <a:solidFill>
              <a:srgbClr val="C7BDAB">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5C51C03-71A3-4C3C-B0F5-EB0F69EE31D8}"/>
                </a:ext>
              </a:extLst>
            </p:cNvPr>
            <p:cNvSpPr txBox="1"/>
            <p:nvPr/>
          </p:nvSpPr>
          <p:spPr>
            <a:xfrm>
              <a:off x="645684" y="652666"/>
              <a:ext cx="6712570" cy="5586145"/>
            </a:xfrm>
            <a:prstGeom prst="rect">
              <a:avLst/>
            </a:prstGeom>
            <a:noFill/>
          </p:spPr>
          <p:txBody>
            <a:bodyPr wrap="square">
              <a:spAutoFit/>
            </a:bodyPr>
            <a:lstStyle/>
            <a:p>
              <a:pPr rtl="0">
                <a:spcBef>
                  <a:spcPts val="0"/>
                </a:spcBef>
                <a:spcAft>
                  <a:spcPts val="0"/>
                </a:spcAft>
              </a:pPr>
              <a:r>
                <a:rPr lang="en-HK" sz="2400" b="1" u="none" strike="noStrike">
                  <a:solidFill>
                    <a:srgbClr val="000000"/>
                  </a:solidFill>
                  <a:effectLst/>
                  <a:latin typeface="Avenir Next Ultra Light" panose="020B0203020202020204" pitchFamily="34" charset="77"/>
                </a:rPr>
                <a:t>Grading Merino Wool The quality of Merino wool is primarily determined by its micron count, with lower numbers indicating finer and softer wool:</a:t>
              </a:r>
            </a:p>
            <a:p>
              <a:pPr rtl="0">
                <a:spcBef>
                  <a:spcPts val="0"/>
                </a:spcBef>
                <a:spcAft>
                  <a:spcPts val="0"/>
                </a:spcAft>
              </a:pPr>
              <a:endParaRPr lang="en-HK" sz="2400" b="1">
                <a:effectLst/>
                <a:latin typeface="Avenir Next Ultra Light" panose="020B0203020202020204" pitchFamily="34" charset="77"/>
              </a:endParaRPr>
            </a:p>
            <a:p>
              <a:pPr marL="285750" indent="-285750" rtl="0" fontAlgn="base">
                <a:lnSpc>
                  <a:spcPct val="150000"/>
                </a:lnSpc>
                <a:spcBef>
                  <a:spcPts val="1200"/>
                </a:spcBef>
                <a:spcAft>
                  <a:spcPts val="0"/>
                </a:spcAft>
                <a:buFont typeface="Arial" panose="020B0604020202020204" pitchFamily="34" charset="0"/>
                <a:buChar char="•"/>
              </a:pPr>
              <a:r>
                <a:rPr lang="en-HK" sz="1800" b="1" u="none" strike="noStrike">
                  <a:solidFill>
                    <a:srgbClr val="000000"/>
                  </a:solidFill>
                  <a:effectLst/>
                  <a:latin typeface="Avenir Next Ultra Light" panose="020B0203020202020204" pitchFamily="34" charset="77"/>
                </a:rPr>
                <a:t>Ultrafine Merino Wool</a:t>
              </a:r>
              <a:r>
                <a:rPr lang="en-HK" sz="1800" u="none" strike="noStrike">
                  <a:solidFill>
                    <a:srgbClr val="000000"/>
                  </a:solidFill>
                  <a:effectLst/>
                  <a:latin typeface="Avenir Next Ultra Light" panose="020B0203020202020204" pitchFamily="34" charset="77"/>
                </a:rPr>
                <a:t>: Less than 15 microns.</a:t>
              </a:r>
            </a:p>
            <a:p>
              <a:pPr marL="285750" indent="-285750" rtl="0" fontAlgn="base">
                <a:lnSpc>
                  <a:spcPct val="150000"/>
                </a:lnSpc>
                <a:spcBef>
                  <a:spcPts val="0"/>
                </a:spcBef>
                <a:spcAft>
                  <a:spcPts val="0"/>
                </a:spcAft>
                <a:buFont typeface="Arial" panose="020B0604020202020204" pitchFamily="34" charset="0"/>
                <a:buChar char="•"/>
              </a:pPr>
              <a:r>
                <a:rPr lang="en-HK" sz="1800" b="1" u="none" strike="noStrike">
                  <a:solidFill>
                    <a:srgbClr val="000000"/>
                  </a:solidFill>
                  <a:effectLst/>
                  <a:latin typeface="Avenir Next Ultra Light" panose="020B0203020202020204" pitchFamily="34" charset="77"/>
                </a:rPr>
                <a:t>Superfine Merino Wool</a:t>
              </a:r>
              <a:r>
                <a:rPr lang="en-HK" sz="1800" u="none" strike="noStrike">
                  <a:solidFill>
                    <a:srgbClr val="000000"/>
                  </a:solidFill>
                  <a:effectLst/>
                  <a:latin typeface="Avenir Next Ultra Light" panose="020B0203020202020204" pitchFamily="34" charset="77"/>
                </a:rPr>
                <a:t>: 15 to 18.5 microns.</a:t>
              </a:r>
            </a:p>
            <a:p>
              <a:pPr marL="285750" indent="-285750" rtl="0" fontAlgn="base">
                <a:lnSpc>
                  <a:spcPct val="150000"/>
                </a:lnSpc>
                <a:spcBef>
                  <a:spcPts val="0"/>
                </a:spcBef>
                <a:spcAft>
                  <a:spcPts val="0"/>
                </a:spcAft>
                <a:buFont typeface="Arial" panose="020B0604020202020204" pitchFamily="34" charset="0"/>
                <a:buChar char="•"/>
              </a:pPr>
              <a:r>
                <a:rPr lang="en-HK" sz="1800" b="1" u="none" strike="noStrike">
                  <a:solidFill>
                    <a:srgbClr val="000000"/>
                  </a:solidFill>
                  <a:effectLst/>
                  <a:latin typeface="Avenir Next Ultra Light" panose="020B0203020202020204" pitchFamily="34" charset="77"/>
                </a:rPr>
                <a:t>Fine Merino Wool</a:t>
              </a:r>
              <a:r>
                <a:rPr lang="en-HK" sz="1800" u="none" strike="noStrike">
                  <a:solidFill>
                    <a:srgbClr val="000000"/>
                  </a:solidFill>
                  <a:effectLst/>
                  <a:latin typeface="Avenir Next Ultra Light" panose="020B0203020202020204" pitchFamily="34" charset="77"/>
                </a:rPr>
                <a:t>: 18.6 to 19.5 microns.</a:t>
              </a:r>
            </a:p>
            <a:p>
              <a:pPr marL="285750" indent="-285750" rtl="0" fontAlgn="base">
                <a:lnSpc>
                  <a:spcPct val="150000"/>
                </a:lnSpc>
                <a:spcBef>
                  <a:spcPts val="0"/>
                </a:spcBef>
                <a:spcAft>
                  <a:spcPts val="0"/>
                </a:spcAft>
                <a:buFont typeface="Arial" panose="020B0604020202020204" pitchFamily="34" charset="0"/>
                <a:buChar char="•"/>
              </a:pPr>
              <a:r>
                <a:rPr lang="en-HK" sz="1800" b="1" u="none" strike="noStrike">
                  <a:solidFill>
                    <a:srgbClr val="000000"/>
                  </a:solidFill>
                  <a:effectLst/>
                  <a:latin typeface="Avenir Next Ultra Light" panose="020B0203020202020204" pitchFamily="34" charset="77"/>
                </a:rPr>
                <a:t>Medium Merino Wool</a:t>
              </a:r>
              <a:r>
                <a:rPr lang="en-HK" sz="1800" u="none" strike="noStrike">
                  <a:solidFill>
                    <a:srgbClr val="000000"/>
                  </a:solidFill>
                  <a:effectLst/>
                  <a:latin typeface="Avenir Next Ultra Light" panose="020B0203020202020204" pitchFamily="34" charset="77"/>
                </a:rPr>
                <a:t>: 19.6 to 22.9 microns.</a:t>
              </a:r>
            </a:p>
            <a:p>
              <a:pPr marL="285750" indent="-285750" rtl="0" fontAlgn="base">
                <a:lnSpc>
                  <a:spcPct val="150000"/>
                </a:lnSpc>
                <a:spcBef>
                  <a:spcPts val="0"/>
                </a:spcBef>
                <a:spcAft>
                  <a:spcPts val="1200"/>
                </a:spcAft>
                <a:buFont typeface="Arial" panose="020B0604020202020204" pitchFamily="34" charset="0"/>
                <a:buChar char="•"/>
              </a:pPr>
              <a:r>
                <a:rPr lang="en-HK" sz="1800" b="1" u="none" strike="noStrike">
                  <a:solidFill>
                    <a:srgbClr val="000000"/>
                  </a:solidFill>
                  <a:effectLst/>
                  <a:latin typeface="Avenir Next Ultra Light" panose="020B0203020202020204" pitchFamily="34" charset="77"/>
                </a:rPr>
                <a:t>Broad Merino Wool</a:t>
              </a:r>
              <a:r>
                <a:rPr lang="en-HK" sz="1800" u="none" strike="noStrike">
                  <a:solidFill>
                    <a:srgbClr val="000000"/>
                  </a:solidFill>
                  <a:effectLst/>
                  <a:latin typeface="Avenir Next Ultra Light" panose="020B0203020202020204" pitchFamily="34" charset="77"/>
                </a:rPr>
                <a:t>: 23 to 24.5 microns.</a:t>
              </a:r>
            </a:p>
            <a:p>
              <a:pPr algn="ctr" rtl="0">
                <a:spcBef>
                  <a:spcPts val="1200"/>
                </a:spcBef>
                <a:spcAft>
                  <a:spcPts val="1200"/>
                </a:spcAft>
              </a:pPr>
              <a:r>
                <a:rPr lang="en-HK" sz="2400" b="1" u="none" strike="noStrike">
                  <a:solidFill>
                    <a:srgbClr val="000000"/>
                  </a:solidFill>
                  <a:effectLst/>
                  <a:latin typeface="Avenir Next Ultra Light" panose="020B0203020202020204" pitchFamily="34" charset="77"/>
                </a:rPr>
                <a:t>Lower micron counts result in softer, more luxurious fabrics, while higher micron counts produce more durable wool.</a:t>
              </a:r>
              <a:endParaRPr lang="en-HK" sz="2400" b="1">
                <a:effectLst/>
                <a:latin typeface="Avenir Next Ultra Light" panose="020B0203020202020204" pitchFamily="34" charset="77"/>
              </a:endParaRPr>
            </a:p>
          </p:txBody>
        </p:sp>
        <p:pic>
          <p:nvPicPr>
            <p:cNvPr id="10" name="Picture 9" descr="A white text on a black background&#10;&#10;Description automatically generated">
              <a:extLst>
                <a:ext uri="{FF2B5EF4-FFF2-40B4-BE49-F238E27FC236}">
                  <a16:creationId xmlns:a16="http://schemas.microsoft.com/office/drawing/2014/main" id="{E4E5E2B4-6AF4-8F51-D7C4-A89FDEB310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197" y="6379877"/>
              <a:ext cx="1590909" cy="337057"/>
            </a:xfrm>
            <a:prstGeom prst="rect">
              <a:avLst/>
            </a:prstGeom>
          </p:spPr>
        </p:pic>
        <p:sp>
          <p:nvSpPr>
            <p:cNvPr id="6" name="TextBox 5">
              <a:extLst>
                <a:ext uri="{FF2B5EF4-FFF2-40B4-BE49-F238E27FC236}">
                  <a16:creationId xmlns:a16="http://schemas.microsoft.com/office/drawing/2014/main" id="{D6599AEE-B2FB-49D3-3764-71E5F24C6C5F}"/>
                </a:ext>
              </a:extLst>
            </p:cNvPr>
            <p:cNvSpPr txBox="1"/>
            <p:nvPr/>
          </p:nvSpPr>
          <p:spPr>
            <a:xfrm>
              <a:off x="9781146" y="5563929"/>
              <a:ext cx="2473603" cy="1200329"/>
            </a:xfrm>
            <a:prstGeom prst="rect">
              <a:avLst/>
            </a:prstGeom>
            <a:noFill/>
          </p:spPr>
          <p:txBody>
            <a:bodyPr wrap="square" rtlCol="0">
              <a:spAutoFit/>
            </a:bodyPr>
            <a:lstStyle/>
            <a:p>
              <a:pPr algn="r"/>
              <a:r>
                <a:rPr lang="en-US" sz="3600">
                  <a:solidFill>
                    <a:schemeClr val="bg1"/>
                  </a:solidFill>
                  <a:latin typeface="Avenir Next Ultra Light" panose="020B0203020202020204" pitchFamily="34" charset="77"/>
                </a:rPr>
                <a:t>Merino Wool</a:t>
              </a:r>
            </a:p>
          </p:txBody>
        </p:sp>
      </p:grpSp>
    </p:spTree>
    <p:extLst>
      <p:ext uri="{BB962C8B-B14F-4D97-AF65-F5344CB8AC3E}">
        <p14:creationId xmlns:p14="http://schemas.microsoft.com/office/powerpoint/2010/main" val="272024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58582"/>
          </a:schemeClr>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F58F22D-8D2A-3F58-7780-A983E1DA5FE3}"/>
              </a:ext>
            </a:extLst>
          </p:cNvPr>
          <p:cNvGrpSpPr/>
          <p:nvPr/>
        </p:nvGrpSpPr>
        <p:grpSpPr>
          <a:xfrm>
            <a:off x="-140015" y="-7812"/>
            <a:ext cx="12332016" cy="6865812"/>
            <a:chOff x="-140015" y="-7812"/>
            <a:chExt cx="12332016" cy="6865812"/>
          </a:xfrm>
        </p:grpSpPr>
        <p:pic>
          <p:nvPicPr>
            <p:cNvPr id="10242" name="Picture 2" descr="Story pin image">
              <a:extLst>
                <a:ext uri="{FF2B5EF4-FFF2-40B4-BE49-F238E27FC236}">
                  <a16:creationId xmlns:a16="http://schemas.microsoft.com/office/drawing/2014/main" id="{33A75C7A-A347-3982-385A-05BF56BE1A4B}"/>
                </a:ext>
              </a:extLst>
            </p:cNvPr>
            <p:cNvPicPr>
              <a:picLocks noChangeAspect="1" noChangeArrowheads="1"/>
            </p:cNvPicPr>
            <p:nvPr/>
          </p:nvPicPr>
          <p:blipFill>
            <a:blip r:embed="rId2">
              <a:alphaModFix amt="64000"/>
              <a:extLst>
                <a:ext uri="{28A0092B-C50C-407E-A947-70E740481C1C}">
                  <a14:useLocalDpi xmlns:a14="http://schemas.microsoft.com/office/drawing/2010/main" val="0"/>
                </a:ext>
              </a:extLst>
            </a:blip>
            <a:srcRect/>
            <a:stretch>
              <a:fillRect/>
            </a:stretch>
          </p:blipFill>
          <p:spPr bwMode="auto">
            <a:xfrm>
              <a:off x="0" y="0"/>
              <a:ext cx="38592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491955E-90C4-9B5F-2544-078C0E28B81E}"/>
                </a:ext>
              </a:extLst>
            </p:cNvPr>
            <p:cNvSpPr/>
            <p:nvPr/>
          </p:nvSpPr>
          <p:spPr>
            <a:xfrm>
              <a:off x="0" y="-7812"/>
              <a:ext cx="12192001" cy="6858001"/>
            </a:xfrm>
            <a:prstGeom prst="rect">
              <a:avLst/>
            </a:prstGeom>
            <a:solidFill>
              <a:srgbClr val="C7BDAB">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00AFC29-C805-D2EE-5E35-C8B79D6DCAFC}"/>
                </a:ext>
              </a:extLst>
            </p:cNvPr>
            <p:cNvSpPr txBox="1"/>
            <p:nvPr/>
          </p:nvSpPr>
          <p:spPr>
            <a:xfrm>
              <a:off x="4922522" y="1920215"/>
              <a:ext cx="7089410" cy="4628190"/>
            </a:xfrm>
            <a:prstGeom prst="rect">
              <a:avLst/>
            </a:prstGeom>
            <a:noFill/>
          </p:spPr>
          <p:txBody>
            <a:bodyPr wrap="square">
              <a:spAutoFit/>
            </a:bodyPr>
            <a:lstStyle/>
            <a:p>
              <a:pPr marL="342900" indent="-342900" rtl="0" fontAlgn="base">
                <a:lnSpc>
                  <a:spcPct val="150000"/>
                </a:lnSpc>
                <a:spcBef>
                  <a:spcPts val="1200"/>
                </a:spcBef>
                <a:spcAft>
                  <a:spcPts val="0"/>
                </a:spcAft>
                <a:buFont typeface="Arial" panose="020B0604020202020204" pitchFamily="34" charset="0"/>
                <a:buChar char="•"/>
              </a:pPr>
              <a:r>
                <a:rPr lang="en-HK" b="1" u="none" strike="noStrike">
                  <a:solidFill>
                    <a:srgbClr val="000000"/>
                  </a:solidFill>
                  <a:effectLst/>
                  <a:latin typeface="Avenir Next Ultra Light" panose="020B0203020202020204" pitchFamily="34" charset="77"/>
                </a:rPr>
                <a:t>Fiber Length</a:t>
              </a:r>
              <a:r>
                <a:rPr lang="en-HK" u="none" strike="noStrike">
                  <a:solidFill>
                    <a:srgbClr val="000000"/>
                  </a:solidFill>
                  <a:effectLst/>
                  <a:latin typeface="Avenir Next Ultra Light" panose="020B0203020202020204" pitchFamily="34" charset="77"/>
                </a:rPr>
                <a:t>: Longer fibers produce smoother and more durable yarns with less pilling.</a:t>
              </a:r>
            </a:p>
            <a:p>
              <a:pPr marL="342900" indent="-342900" rtl="0" fontAlgn="base">
                <a:lnSpc>
                  <a:spcPct val="150000"/>
                </a:lnSpc>
                <a:spcBef>
                  <a:spcPts val="0"/>
                </a:spcBef>
                <a:spcAft>
                  <a:spcPts val="0"/>
                </a:spcAft>
                <a:buFont typeface="Arial" panose="020B0604020202020204" pitchFamily="34" charset="0"/>
                <a:buChar char="•"/>
              </a:pPr>
              <a:r>
                <a:rPr lang="en-HK" b="1" u="none" strike="noStrike">
                  <a:solidFill>
                    <a:srgbClr val="000000"/>
                  </a:solidFill>
                  <a:effectLst/>
                  <a:latin typeface="Avenir Next Ultra Light" panose="020B0203020202020204" pitchFamily="34" charset="77"/>
                </a:rPr>
                <a:t>Processing Methods</a:t>
              </a:r>
              <a:r>
                <a:rPr lang="en-HK" u="none" strike="noStrike">
                  <a:solidFill>
                    <a:srgbClr val="000000"/>
                  </a:solidFill>
                  <a:effectLst/>
                  <a:latin typeface="Avenir Next Ultra Light" panose="020B0203020202020204" pitchFamily="34" charset="77"/>
                </a:rPr>
                <a:t>: Gentle cleaning and spinning techniques preserve the natural properties of Merino wool, enhancing its softness and durability.</a:t>
              </a:r>
            </a:p>
            <a:p>
              <a:pPr marL="342900" indent="-342900" rtl="0" fontAlgn="base">
                <a:lnSpc>
                  <a:spcPct val="150000"/>
                </a:lnSpc>
                <a:spcBef>
                  <a:spcPts val="0"/>
                </a:spcBef>
                <a:spcAft>
                  <a:spcPts val="0"/>
                </a:spcAft>
                <a:buFont typeface="Arial" panose="020B0604020202020204" pitchFamily="34" charset="0"/>
                <a:buChar char="•"/>
              </a:pPr>
              <a:r>
                <a:rPr lang="en-HK" b="1" u="none" strike="noStrike">
                  <a:solidFill>
                    <a:srgbClr val="000000"/>
                  </a:solidFill>
                  <a:effectLst/>
                  <a:latin typeface="Avenir Next Ultra Light" panose="020B0203020202020204" pitchFamily="34" charset="77"/>
                </a:rPr>
                <a:t>Blend Quality</a:t>
              </a:r>
              <a:r>
                <a:rPr lang="en-HK" u="none" strike="noStrike">
                  <a:solidFill>
                    <a:srgbClr val="000000"/>
                  </a:solidFill>
                  <a:effectLst/>
                  <a:latin typeface="Avenir Next Ultra Light" panose="020B0203020202020204" pitchFamily="34" charset="77"/>
                </a:rPr>
                <a:t>: While pure Merino wool is highly prized, high-quality blends (e.g., Merino-silk) can enhance certain properties of the fabric.</a:t>
              </a:r>
            </a:p>
            <a:p>
              <a:pPr marL="342900" indent="-342900" rtl="0" fontAlgn="base">
                <a:lnSpc>
                  <a:spcPct val="150000"/>
                </a:lnSpc>
                <a:spcBef>
                  <a:spcPts val="0"/>
                </a:spcBef>
                <a:spcAft>
                  <a:spcPts val="1200"/>
                </a:spcAft>
                <a:buFont typeface="Arial" panose="020B0604020202020204" pitchFamily="34" charset="0"/>
                <a:buChar char="•"/>
              </a:pPr>
              <a:r>
                <a:rPr lang="en-HK" b="1" u="none" strike="noStrike">
                  <a:solidFill>
                    <a:srgbClr val="000000"/>
                  </a:solidFill>
                  <a:effectLst/>
                  <a:latin typeface="Avenir Next Ultra Light" panose="020B0203020202020204" pitchFamily="34" charset="77"/>
                </a:rPr>
                <a:t>Finishing Treatments</a:t>
              </a:r>
              <a:r>
                <a:rPr lang="en-HK" u="none" strike="noStrike">
                  <a:solidFill>
                    <a:srgbClr val="000000"/>
                  </a:solidFill>
                  <a:effectLst/>
                  <a:latin typeface="Avenir Next Ultra Light" panose="020B0203020202020204" pitchFamily="34" charset="77"/>
                </a:rPr>
                <a:t>: Additional treatments, such as water resistance or machine washability, can affect the overall quality and performance of Merino wool products.</a:t>
              </a:r>
            </a:p>
          </p:txBody>
        </p:sp>
        <p:pic>
          <p:nvPicPr>
            <p:cNvPr id="10246" name="Picture 6">
              <a:extLst>
                <a:ext uri="{FF2B5EF4-FFF2-40B4-BE49-F238E27FC236}">
                  <a16:creationId xmlns:a16="http://schemas.microsoft.com/office/drawing/2014/main" id="{49B42B67-D049-E67A-7ECA-9E07959543F5}"/>
                </a:ext>
              </a:extLst>
            </p:cNvPr>
            <p:cNvPicPr>
              <a:picLocks noChangeAspect="1" noChangeArrowheads="1"/>
            </p:cNvPicPr>
            <p:nvPr/>
          </p:nvPicPr>
          <p:blipFill>
            <a:blip r:embed="rId3">
              <a:alphaModFix amt="89000"/>
              <a:duotone>
                <a:prstClr val="black"/>
                <a:srgbClr val="D9C3A5">
                  <a:tint val="50000"/>
                  <a:satMod val="180000"/>
                </a:srgbClr>
              </a:duotone>
              <a:extLst>
                <a:ext uri="{BEBA8EAE-BF5A-486C-A8C5-ECC9F3942E4B}">
                  <a14:imgProps xmlns:a14="http://schemas.microsoft.com/office/drawing/2010/main">
                    <a14:imgLayer r:embed="rId4">
                      <a14:imgEffect>
                        <a14:backgroundRemoval t="393" b="99607" l="7979" r="92199">
                          <a14:foregroundMark x1="8156" y1="17277" x2="8156" y2="17277"/>
                          <a14:foregroundMark x1="31206" y1="95288" x2="58333" y2="93717"/>
                          <a14:foregroundMark x1="42553" y1="98953" x2="44681" y2="98953"/>
                          <a14:foregroundMark x1="48404" y1="10995" x2="47872" y2="393"/>
                          <a14:foregroundMark x1="35638" y1="4319" x2="33865" y2="1047"/>
                          <a14:foregroundMark x1="52837" y1="4712" x2="57447" y2="393"/>
                          <a14:foregroundMark x1="92199" y1="99607" x2="90426" y2="96728"/>
                          <a14:backgroundMark x1="96631" y1="99607" x2="97518" y2="95942"/>
                        </a14:backgroundRemoval>
                      </a14:imgEffect>
                      <a14:imgEffect>
                        <a14:colorTemperature colorTemp="7308"/>
                      </a14:imgEffect>
                      <a14:imgEffect>
                        <a14:saturation sat="130000"/>
                      </a14:imgEffect>
                    </a14:imgLayer>
                  </a14:imgProps>
                </a:ext>
                <a:ext uri="{28A0092B-C50C-407E-A947-70E740481C1C}">
                  <a14:useLocalDpi xmlns:a14="http://schemas.microsoft.com/office/drawing/2010/main" val="0"/>
                </a:ext>
              </a:extLst>
            </a:blip>
            <a:srcRect/>
            <a:stretch>
              <a:fillRect/>
            </a:stretch>
          </p:blipFill>
          <p:spPr bwMode="auto">
            <a:xfrm>
              <a:off x="-140015" y="-3906"/>
              <a:ext cx="5062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598694-0351-17B8-7453-7D4564C2609B}"/>
                </a:ext>
              </a:extLst>
            </p:cNvPr>
            <p:cNvSpPr txBox="1"/>
            <p:nvPr/>
          </p:nvSpPr>
          <p:spPr>
            <a:xfrm>
              <a:off x="-2" y="3906"/>
              <a:ext cx="2473603" cy="1200329"/>
            </a:xfrm>
            <a:prstGeom prst="rect">
              <a:avLst/>
            </a:prstGeom>
            <a:noFill/>
          </p:spPr>
          <p:txBody>
            <a:bodyPr wrap="square" rtlCol="0">
              <a:spAutoFit/>
            </a:bodyPr>
            <a:lstStyle/>
            <a:p>
              <a:r>
                <a:rPr lang="en-US" sz="3600">
                  <a:solidFill>
                    <a:schemeClr val="bg1"/>
                  </a:solidFill>
                  <a:latin typeface="Avenir Next Ultra Light" panose="020B0203020202020204" pitchFamily="34" charset="77"/>
                </a:rPr>
                <a:t>Merino Wool</a:t>
              </a:r>
            </a:p>
          </p:txBody>
        </p:sp>
        <p:sp>
          <p:nvSpPr>
            <p:cNvPr id="12" name="TextBox 11">
              <a:extLst>
                <a:ext uri="{FF2B5EF4-FFF2-40B4-BE49-F238E27FC236}">
                  <a16:creationId xmlns:a16="http://schemas.microsoft.com/office/drawing/2014/main" id="{291E5948-E25A-E591-D4BC-CCAE234D028A}"/>
                </a:ext>
              </a:extLst>
            </p:cNvPr>
            <p:cNvSpPr txBox="1"/>
            <p:nvPr/>
          </p:nvSpPr>
          <p:spPr>
            <a:xfrm>
              <a:off x="4505167" y="992980"/>
              <a:ext cx="7040880" cy="923330"/>
            </a:xfrm>
            <a:prstGeom prst="rect">
              <a:avLst/>
            </a:prstGeom>
            <a:noFill/>
          </p:spPr>
          <p:txBody>
            <a:bodyPr wrap="square">
              <a:spAutoFit/>
            </a:bodyPr>
            <a:lstStyle/>
            <a:p>
              <a:pPr algn="ctr" rtl="0">
                <a:spcBef>
                  <a:spcPts val="1200"/>
                </a:spcBef>
                <a:spcAft>
                  <a:spcPts val="1200"/>
                </a:spcAft>
              </a:pPr>
              <a:r>
                <a:rPr lang="en-HK" sz="1800" b="1" u="none" strike="noStrike">
                  <a:solidFill>
                    <a:srgbClr val="000000"/>
                  </a:solidFill>
                  <a:effectLst/>
                  <a:latin typeface="Avenir Next Ultra Light" panose="020B0203020202020204" pitchFamily="34" charset="77"/>
                </a:rPr>
                <a:t>The quality of Merino wool extends beyond its micron count. Spinning and yarn quality significantly impact the final product. Key factors include:</a:t>
              </a:r>
              <a:endParaRPr lang="en-HK" sz="1800" b="1">
                <a:effectLst/>
                <a:latin typeface="Avenir Next Ultra Light" panose="020B0203020202020204" pitchFamily="34" charset="77"/>
              </a:endParaRPr>
            </a:p>
          </p:txBody>
        </p:sp>
        <p:sp>
          <p:nvSpPr>
            <p:cNvPr id="14" name="TextBox 13">
              <a:extLst>
                <a:ext uri="{FF2B5EF4-FFF2-40B4-BE49-F238E27FC236}">
                  <a16:creationId xmlns:a16="http://schemas.microsoft.com/office/drawing/2014/main" id="{7CBBB6F4-DFE5-20D9-1A6B-5995E4E1519F}"/>
                </a:ext>
              </a:extLst>
            </p:cNvPr>
            <p:cNvSpPr txBox="1"/>
            <p:nvPr/>
          </p:nvSpPr>
          <p:spPr>
            <a:xfrm>
              <a:off x="3859213" y="309595"/>
              <a:ext cx="8022113" cy="461665"/>
            </a:xfrm>
            <a:prstGeom prst="rect">
              <a:avLst/>
            </a:prstGeom>
            <a:noFill/>
          </p:spPr>
          <p:txBody>
            <a:bodyPr wrap="square">
              <a:spAutoFit/>
            </a:bodyPr>
            <a:lstStyle/>
            <a:p>
              <a:pPr algn="ctr" rtl="0">
                <a:spcBef>
                  <a:spcPts val="1200"/>
                </a:spcBef>
                <a:spcAft>
                  <a:spcPts val="1200"/>
                </a:spcAft>
              </a:pPr>
              <a:r>
                <a:rPr lang="en-HK" sz="2400" u="none" strike="noStrike">
                  <a:solidFill>
                    <a:srgbClr val="000000"/>
                  </a:solidFill>
                  <a:effectLst/>
                  <a:latin typeface="Avenir Next Medium" panose="020B0503020202020204" pitchFamily="34" charset="0"/>
                </a:rPr>
                <a:t>Beyond the Grade: Impact of Spinning and Yarn Quality </a:t>
              </a:r>
              <a:endParaRPr lang="en-HK" sz="2400" u="none" strike="noStrike">
                <a:solidFill>
                  <a:srgbClr val="000000"/>
                </a:solidFill>
                <a:effectLst/>
                <a:latin typeface="Avenir Next Ultra Light" panose="020B0203020202020204" pitchFamily="34" charset="77"/>
              </a:endParaRPr>
            </a:p>
          </p:txBody>
        </p:sp>
        <p:pic>
          <p:nvPicPr>
            <p:cNvPr id="10" name="Picture 9" descr="A white text on a black background&#10;&#10;Description automatically generated">
              <a:extLst>
                <a:ext uri="{FF2B5EF4-FFF2-40B4-BE49-F238E27FC236}">
                  <a16:creationId xmlns:a16="http://schemas.microsoft.com/office/drawing/2014/main" id="{E4E5E2B4-6AF4-8F51-D7C4-A89FDEB310A9}"/>
                </a:ext>
              </a:extLst>
            </p:cNvPr>
            <p:cNvPicPr>
              <a:picLocks noChangeAspect="1"/>
            </p:cNvPicPr>
            <p:nvPr/>
          </p:nvPicPr>
          <p:blipFill>
            <a:blip r:embed="rId5"/>
            <a:stretch>
              <a:fillRect/>
            </a:stretch>
          </p:blipFill>
          <p:spPr>
            <a:xfrm>
              <a:off x="184197" y="6379877"/>
              <a:ext cx="1590909" cy="337057"/>
            </a:xfrm>
            <a:prstGeom prst="rect">
              <a:avLst/>
            </a:prstGeom>
          </p:spPr>
        </p:pic>
      </p:grpSp>
    </p:spTree>
    <p:extLst>
      <p:ext uri="{BB962C8B-B14F-4D97-AF65-F5344CB8AC3E}">
        <p14:creationId xmlns:p14="http://schemas.microsoft.com/office/powerpoint/2010/main" val="359983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19CC9B-2806-4613-A243-F7283D6C135A}"/>
              </a:ext>
            </a:extLst>
          </p:cNvPr>
          <p:cNvGrpSpPr/>
          <p:nvPr/>
        </p:nvGrpSpPr>
        <p:grpSpPr>
          <a:xfrm>
            <a:off x="0" y="0"/>
            <a:ext cx="12254750" cy="6858001"/>
            <a:chOff x="-1" y="0"/>
            <a:chExt cx="12254750" cy="6858001"/>
          </a:xfrm>
        </p:grpSpPr>
        <p:pic>
          <p:nvPicPr>
            <p:cNvPr id="12292" name="Picture 4">
              <a:extLst>
                <a:ext uri="{FF2B5EF4-FFF2-40B4-BE49-F238E27FC236}">
                  <a16:creationId xmlns:a16="http://schemas.microsoft.com/office/drawing/2014/main" id="{A6873A99-2906-8FDD-580A-9CADF7044B32}"/>
                </a:ext>
              </a:extLst>
            </p:cNvPr>
            <p:cNvPicPr>
              <a:picLocks noChangeAspect="1" noChangeArrowheads="1"/>
            </p:cNvPicPr>
            <p:nvPr/>
          </p:nvPicPr>
          <p:blipFill rotWithShape="1">
            <a:blip r:embed="rId2">
              <a:alphaModFix amt="32000"/>
              <a:extLst>
                <a:ext uri="{28A0092B-C50C-407E-A947-70E740481C1C}">
                  <a14:useLocalDpi xmlns:a14="http://schemas.microsoft.com/office/drawing/2010/main" val="0"/>
                </a:ext>
              </a:extLst>
            </a:blip>
            <a:srcRect l="18151" r="8515"/>
            <a:stretch/>
          </p:blipFill>
          <p:spPr bwMode="auto">
            <a:xfrm rot="10800000">
              <a:off x="8046720" y="0"/>
              <a:ext cx="414528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Pure new wool, merino lamb's wool or shetland wool – what's the differ –  Wool Blankets and Throws">
              <a:extLst>
                <a:ext uri="{FF2B5EF4-FFF2-40B4-BE49-F238E27FC236}">
                  <a16:creationId xmlns:a16="http://schemas.microsoft.com/office/drawing/2014/main" id="{1874579D-0FDD-1076-1C7E-B44AE4F73B5F}"/>
                </a:ext>
              </a:extLst>
            </p:cNvPr>
            <p:cNvPicPr>
              <a:picLocks noChangeAspect="1" noChangeArrowheads="1"/>
            </p:cNvPicPr>
            <p:nvPr/>
          </p:nvPicPr>
          <p:blipFill rotWithShape="1">
            <a:blip r:embed="rId3">
              <a:alphaModFix/>
              <a:extLst>
                <a:ext uri="{BEBA8EAE-BF5A-486C-A8C5-ECC9F3942E4B}">
                  <a14:imgProps xmlns:a14="http://schemas.microsoft.com/office/drawing/2010/main">
                    <a14:imgLayer r:embed="rId4">
                      <a14:imgEffect>
                        <a14:backgroundRemoval t="9780" b="90098" l="6000" r="92200">
                          <a14:foregroundMark x1="9000" y1="89976" x2="15700" y2="89609"/>
                          <a14:foregroundMark x1="15700" y1="89609" x2="22600" y2="90342"/>
                          <a14:foregroundMark x1="6000" y1="90342" x2="6000" y2="90342"/>
                          <a14:foregroundMark x1="18000" y1="77017" x2="20800" y2="62225"/>
                          <a14:foregroundMark x1="20800" y1="62225" x2="21800" y2="59658"/>
                          <a14:foregroundMark x1="19100" y1="54279" x2="18700" y2="46088"/>
                          <a14:foregroundMark x1="18700" y1="46088" x2="17500" y2="42054"/>
                          <a14:foregroundMark x1="16400" y1="40342" x2="18800" y2="33374"/>
                          <a14:foregroundMark x1="17200" y1="37286" x2="18800" y2="33007"/>
                          <a14:foregroundMark x1="68700" y1="55379" x2="69300" y2="49022"/>
                          <a14:foregroundMark x1="70900" y1="50367" x2="70600" y2="43276"/>
                          <a14:foregroundMark x1="71400" y1="40954" x2="71400" y2="40954"/>
                          <a14:foregroundMark x1="70100" y1="57702" x2="70100" y2="57702"/>
                          <a14:foregroundMark x1="91100" y1="80685" x2="91100" y2="80685"/>
                          <a14:foregroundMark x1="92200" y1="81296" x2="92200" y2="81296"/>
                          <a14:foregroundMark x1="54000" y1="20660" x2="52100" y2="25306"/>
                          <a14:foregroundMark x1="63800" y1="18337" x2="63800" y2="18337"/>
                          <a14:foregroundMark x1="69300" y1="55623" x2="69300" y2="55623"/>
                          <a14:foregroundMark x1="70100" y1="55379" x2="70100" y2="55379"/>
                          <a14:foregroundMark x1="69800" y1="56724" x2="69800" y2="56724"/>
                          <a14:foregroundMark x1="70400" y1="56357" x2="70400" y2="56357"/>
                          <a14:foregroundMark x1="70400" y1="55990" x2="70400" y2="55990"/>
                          <a14:foregroundMark x1="71400" y1="44621" x2="71400" y2="44621"/>
                          <a14:backgroundMark x1="50200" y1="71394" x2="48300" y2="71027"/>
                          <a14:backgroundMark x1="48800" y1="70293" x2="46100" y2="70049"/>
                          <a14:backgroundMark x1="22400" y1="72372" x2="22900" y2="66993"/>
                          <a14:backgroundMark x1="22600" y1="65648" x2="23700" y2="63692"/>
                          <a14:backgroundMark x1="40600" y1="69682" x2="40600" y2="69682"/>
                          <a14:backgroundMark x1="35200" y1="68949" x2="35200" y2="68949"/>
                          <a14:backgroundMark x1="81300" y1="89976" x2="82900" y2="85941"/>
                        </a14:backgroundRemoval>
                      </a14:imgEffect>
                    </a14:imgLayer>
                  </a14:imgProps>
                </a:ext>
                <a:ext uri="{28A0092B-C50C-407E-A947-70E740481C1C}">
                  <a14:useLocalDpi xmlns:a14="http://schemas.microsoft.com/office/drawing/2010/main" val="0"/>
                </a:ext>
              </a:extLst>
            </a:blip>
            <a:srcRect l="3099" t="14469" r="16205" b="10000"/>
            <a:stretch/>
          </p:blipFill>
          <p:spPr bwMode="auto">
            <a:xfrm>
              <a:off x="7485566" y="3233163"/>
              <a:ext cx="4734187" cy="36248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491955E-90C4-9B5F-2544-078C0E28B81E}"/>
                </a:ext>
              </a:extLst>
            </p:cNvPr>
            <p:cNvSpPr/>
            <p:nvPr/>
          </p:nvSpPr>
          <p:spPr>
            <a:xfrm>
              <a:off x="-1" y="0"/>
              <a:ext cx="12192001" cy="6858001"/>
            </a:xfrm>
            <a:prstGeom prst="rect">
              <a:avLst/>
            </a:prstGeom>
            <a:solidFill>
              <a:srgbClr val="C7BDAB">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1BD92E-E59E-9989-EBAC-7B230922B1AD}"/>
                </a:ext>
              </a:extLst>
            </p:cNvPr>
            <p:cNvSpPr txBox="1"/>
            <p:nvPr/>
          </p:nvSpPr>
          <p:spPr>
            <a:xfrm>
              <a:off x="294660" y="1345861"/>
              <a:ext cx="9329400" cy="4539704"/>
            </a:xfrm>
            <a:prstGeom prst="rect">
              <a:avLst/>
            </a:prstGeom>
            <a:noFill/>
          </p:spPr>
          <p:txBody>
            <a:bodyPr wrap="square">
              <a:spAutoFit/>
            </a:bodyPr>
            <a:lstStyle/>
            <a:p>
              <a:pPr marL="342900" indent="-342900" rtl="0" fontAlgn="base">
                <a:lnSpc>
                  <a:spcPct val="150000"/>
                </a:lnSpc>
                <a:spcBef>
                  <a:spcPts val="1200"/>
                </a:spcBef>
                <a:spcAft>
                  <a:spcPts val="0"/>
                </a:spcAft>
                <a:buFont typeface="+mj-lt"/>
                <a:buAutoNum type="arabicPeriod"/>
              </a:pPr>
              <a:r>
                <a:rPr lang="en-HK" sz="1800" b="1" u="none" strike="noStrike">
                  <a:solidFill>
                    <a:srgbClr val="000000"/>
                  </a:solidFill>
                  <a:effectLst/>
                  <a:latin typeface="Avenir Next Ultra Light" panose="020B0203020202020204" pitchFamily="34" charset="77"/>
                </a:rPr>
                <a:t>Check the Micron Count: </a:t>
              </a:r>
              <a:r>
                <a:rPr lang="en-HK" sz="1800" u="none" strike="noStrike">
                  <a:solidFill>
                    <a:srgbClr val="000000"/>
                  </a:solidFill>
                  <a:effectLst/>
                  <a:latin typeface="Avenir Next Ultra Light" panose="020B0203020202020204" pitchFamily="34" charset="77"/>
                </a:rPr>
                <a:t>Look for lower micron counts for softer, finer wool.</a:t>
              </a:r>
            </a:p>
            <a:p>
              <a:pPr marL="342900" indent="-342900" rtl="0" fontAlgn="base">
                <a:lnSpc>
                  <a:spcPct val="150000"/>
                </a:lnSpc>
                <a:spcBef>
                  <a:spcPts val="0"/>
                </a:spcBef>
                <a:spcAft>
                  <a:spcPts val="0"/>
                </a:spcAft>
                <a:buFont typeface="+mj-lt"/>
                <a:buAutoNum type="arabicPeriod"/>
              </a:pPr>
              <a:r>
                <a:rPr lang="en-HK" sz="1800" b="1" u="none" strike="noStrike">
                  <a:solidFill>
                    <a:srgbClr val="000000"/>
                  </a:solidFill>
                  <a:effectLst/>
                  <a:latin typeface="Avenir Next Ultra Light" panose="020B0203020202020204" pitchFamily="34" charset="77"/>
                </a:rPr>
                <a:t>Look for Certifications: </a:t>
              </a:r>
              <a:r>
                <a:rPr lang="en-HK" sz="1800" u="none" strike="noStrike">
                  <a:solidFill>
                    <a:srgbClr val="000000"/>
                  </a:solidFill>
                  <a:effectLst/>
                  <a:latin typeface="Avenir Next Ultra Light" panose="020B0203020202020204" pitchFamily="34" charset="77"/>
                </a:rPr>
                <a:t>Certifications like the Responsible Wool Standard (RWS) and OEKO-TEX Standard 100 indicate quality and ethical production.</a:t>
              </a:r>
            </a:p>
            <a:p>
              <a:pPr marL="342900" indent="-342900" rtl="0" fontAlgn="base">
                <a:lnSpc>
                  <a:spcPct val="150000"/>
                </a:lnSpc>
                <a:spcBef>
                  <a:spcPts val="0"/>
                </a:spcBef>
                <a:spcAft>
                  <a:spcPts val="0"/>
                </a:spcAft>
                <a:buFont typeface="+mj-lt"/>
                <a:buAutoNum type="arabicPeriod"/>
              </a:pPr>
              <a:r>
                <a:rPr lang="en-HK" sz="1800" b="1" u="none" strike="noStrike">
                  <a:solidFill>
                    <a:srgbClr val="000000"/>
                  </a:solidFill>
                  <a:effectLst/>
                  <a:latin typeface="Avenir Next Ultra Light" panose="020B0203020202020204" pitchFamily="34" charset="77"/>
                </a:rPr>
                <a:t>Examine the Fabric Composition: </a:t>
              </a:r>
              <a:r>
                <a:rPr lang="en-HK" sz="1800" u="none" strike="noStrike">
                  <a:solidFill>
                    <a:srgbClr val="000000"/>
                  </a:solidFill>
                  <a:effectLst/>
                  <a:latin typeface="Avenir Next Ultra Light" panose="020B0203020202020204" pitchFamily="34" charset="77"/>
                </a:rPr>
                <a:t>High-quality products often contain 100% Merino wool or a high percentage of it.</a:t>
              </a:r>
            </a:p>
            <a:p>
              <a:pPr marL="342900" indent="-342900" rtl="0" fontAlgn="base">
                <a:lnSpc>
                  <a:spcPct val="150000"/>
                </a:lnSpc>
                <a:spcBef>
                  <a:spcPts val="0"/>
                </a:spcBef>
                <a:spcAft>
                  <a:spcPts val="0"/>
                </a:spcAft>
                <a:buFont typeface="+mj-lt"/>
                <a:buAutoNum type="arabicPeriod"/>
              </a:pPr>
              <a:r>
                <a:rPr lang="en-HK" sz="1800" b="1" u="none" strike="noStrike">
                  <a:solidFill>
                    <a:srgbClr val="000000"/>
                  </a:solidFill>
                  <a:effectLst/>
                  <a:latin typeface="Avenir Next Ultra Light" panose="020B0203020202020204" pitchFamily="34" charset="77"/>
                </a:rPr>
                <a:t>Assess the Brand Reputation: </a:t>
              </a:r>
              <a:r>
                <a:rPr lang="en-HK" sz="1800" u="none" strike="noStrike">
                  <a:solidFill>
                    <a:srgbClr val="000000"/>
                  </a:solidFill>
                  <a:effectLst/>
                  <a:latin typeface="Avenir Next Ultra Light" panose="020B0203020202020204" pitchFamily="34" charset="77"/>
                </a:rPr>
                <a:t>Established brands known for their Merino wool products often have rigorous quality control processes.</a:t>
              </a:r>
            </a:p>
            <a:p>
              <a:pPr marL="342900" indent="-342900" rtl="0" fontAlgn="base">
                <a:lnSpc>
                  <a:spcPct val="150000"/>
                </a:lnSpc>
                <a:spcBef>
                  <a:spcPts val="0"/>
                </a:spcBef>
                <a:spcAft>
                  <a:spcPts val="0"/>
                </a:spcAft>
                <a:buFont typeface="+mj-lt"/>
                <a:buAutoNum type="arabicPeriod"/>
              </a:pPr>
              <a:r>
                <a:rPr lang="en-HK" sz="1800" b="1" u="none" strike="noStrike">
                  <a:solidFill>
                    <a:srgbClr val="000000"/>
                  </a:solidFill>
                  <a:effectLst/>
                  <a:latin typeface="Avenir Next Ultra Light" panose="020B0203020202020204" pitchFamily="34" charset="77"/>
                </a:rPr>
                <a:t>Feel and Appearance: </a:t>
              </a:r>
              <a:r>
                <a:rPr lang="en-HK" sz="1800" u="none" strike="noStrike">
                  <a:solidFill>
                    <a:srgbClr val="000000"/>
                  </a:solidFill>
                  <a:effectLst/>
                  <a:latin typeface="Avenir Next Ultra Light" panose="020B0203020202020204" pitchFamily="34" charset="77"/>
                </a:rPr>
                <a:t>High-quality Merino wool should feel soft to the</a:t>
              </a:r>
            </a:p>
            <a:p>
              <a:pPr rtl="0" fontAlgn="base">
                <a:lnSpc>
                  <a:spcPct val="150000"/>
                </a:lnSpc>
                <a:spcBef>
                  <a:spcPts val="0"/>
                </a:spcBef>
                <a:spcAft>
                  <a:spcPts val="0"/>
                </a:spcAft>
              </a:pPr>
              <a:r>
                <a:rPr lang="en-HK">
                  <a:solidFill>
                    <a:srgbClr val="000000"/>
                  </a:solidFill>
                  <a:latin typeface="Avenir Next Ultra Light" panose="020B0203020202020204" pitchFamily="34" charset="77"/>
                </a:rPr>
                <a:t>      </a:t>
              </a:r>
              <a:r>
                <a:rPr lang="en-HK" sz="1800" u="none" strike="noStrike">
                  <a:solidFill>
                    <a:srgbClr val="000000"/>
                  </a:solidFill>
                  <a:effectLst/>
                  <a:latin typeface="Avenir Next Ultra Light" panose="020B0203020202020204" pitchFamily="34" charset="77"/>
                </a:rPr>
                <a:t> touch and have a consistent appearance without visible inconsistencies.</a:t>
              </a:r>
            </a:p>
            <a:p>
              <a:pPr marL="342900" indent="-342900" rtl="0" fontAlgn="base">
                <a:spcBef>
                  <a:spcPts val="0"/>
                </a:spcBef>
                <a:spcAft>
                  <a:spcPts val="1200"/>
                </a:spcAft>
                <a:buAutoNum type="arabicPeriod" startAt="6"/>
              </a:pPr>
              <a:r>
                <a:rPr lang="en-HK" sz="1800" b="1" u="none" strike="noStrike">
                  <a:solidFill>
                    <a:srgbClr val="000000"/>
                  </a:solidFill>
                  <a:effectLst/>
                  <a:latin typeface="Avenir Next Ultra Light" panose="020B0203020202020204" pitchFamily="34" charset="77"/>
                </a:rPr>
                <a:t>Performance Properties: </a:t>
              </a:r>
              <a:r>
                <a:rPr lang="en-HK" sz="1800" u="none" strike="noStrike">
                  <a:solidFill>
                    <a:srgbClr val="000000"/>
                  </a:solidFill>
                  <a:effectLst/>
                  <a:latin typeface="Avenir Next Ultra Light" panose="020B0203020202020204" pitchFamily="34" charset="77"/>
                </a:rPr>
                <a:t>Ensure the product exhibits excellent moisture- </a:t>
              </a:r>
            </a:p>
            <a:p>
              <a:pPr rtl="0" fontAlgn="base">
                <a:spcBef>
                  <a:spcPts val="0"/>
                </a:spcBef>
                <a:spcAft>
                  <a:spcPts val="1200"/>
                </a:spcAft>
              </a:pPr>
              <a:r>
                <a:rPr lang="en-HK">
                  <a:solidFill>
                    <a:srgbClr val="000000"/>
                  </a:solidFill>
                  <a:latin typeface="Avenir Next Ultra Light" panose="020B0203020202020204" pitchFamily="34" charset="77"/>
                </a:rPr>
                <a:t>      </a:t>
              </a:r>
              <a:r>
                <a:rPr lang="en-HK" sz="1800" u="none" strike="noStrike">
                  <a:solidFill>
                    <a:srgbClr val="000000"/>
                  </a:solidFill>
                  <a:effectLst/>
                  <a:latin typeface="Avenir Next Ultra Light" panose="020B0203020202020204" pitchFamily="34" charset="77"/>
                </a:rPr>
                <a:t>wicking, temperature regulation, and Odor-resistance properties.</a:t>
              </a:r>
            </a:p>
          </p:txBody>
        </p:sp>
        <p:sp>
          <p:nvSpPr>
            <p:cNvPr id="8" name="TextBox 7">
              <a:extLst>
                <a:ext uri="{FF2B5EF4-FFF2-40B4-BE49-F238E27FC236}">
                  <a16:creationId xmlns:a16="http://schemas.microsoft.com/office/drawing/2014/main" id="{8D881BD4-E723-72E7-DA0A-F34140F1B87C}"/>
                </a:ext>
              </a:extLst>
            </p:cNvPr>
            <p:cNvSpPr txBox="1"/>
            <p:nvPr/>
          </p:nvSpPr>
          <p:spPr>
            <a:xfrm>
              <a:off x="294660" y="274625"/>
              <a:ext cx="9883140" cy="830997"/>
            </a:xfrm>
            <a:prstGeom prst="rect">
              <a:avLst/>
            </a:prstGeom>
            <a:noFill/>
          </p:spPr>
          <p:txBody>
            <a:bodyPr wrap="square">
              <a:spAutoFit/>
            </a:bodyPr>
            <a:lstStyle/>
            <a:p>
              <a:pPr rtl="0">
                <a:spcBef>
                  <a:spcPts val="1200"/>
                </a:spcBef>
                <a:spcAft>
                  <a:spcPts val="1200"/>
                </a:spcAft>
              </a:pPr>
              <a:r>
                <a:rPr lang="en-HK" sz="2400" b="1" u="none" strike="noStrike">
                  <a:solidFill>
                    <a:srgbClr val="000000"/>
                  </a:solidFill>
                  <a:effectLst/>
                  <a:latin typeface="Avenir Next Ultra Light" panose="020B0203020202020204" pitchFamily="34" charset="77"/>
                </a:rPr>
                <a:t>Practical Tips for Selecting Merino Wool When choosing Merino wool products, consider the following tips:</a:t>
              </a:r>
              <a:endParaRPr lang="en-HK" sz="1800" u="none" strike="noStrike">
                <a:solidFill>
                  <a:srgbClr val="000000"/>
                </a:solidFill>
                <a:effectLst/>
                <a:latin typeface="Avenir Next Ultra Light" panose="020B0203020202020204" pitchFamily="34" charset="77"/>
              </a:endParaRPr>
            </a:p>
          </p:txBody>
        </p:sp>
        <p:pic>
          <p:nvPicPr>
            <p:cNvPr id="10" name="Picture 9" descr="A white text on a black background&#10;&#10;Description automatically generated">
              <a:extLst>
                <a:ext uri="{FF2B5EF4-FFF2-40B4-BE49-F238E27FC236}">
                  <a16:creationId xmlns:a16="http://schemas.microsoft.com/office/drawing/2014/main" id="{E4E5E2B4-6AF4-8F51-D7C4-A89FDEB310A9}"/>
                </a:ext>
              </a:extLst>
            </p:cNvPr>
            <p:cNvPicPr>
              <a:picLocks noChangeAspect="1"/>
            </p:cNvPicPr>
            <p:nvPr/>
          </p:nvPicPr>
          <p:blipFill>
            <a:blip r:embed="rId5"/>
            <a:stretch>
              <a:fillRect/>
            </a:stretch>
          </p:blipFill>
          <p:spPr>
            <a:xfrm>
              <a:off x="184197" y="6379877"/>
              <a:ext cx="1590909" cy="337057"/>
            </a:xfrm>
            <a:prstGeom prst="rect">
              <a:avLst/>
            </a:prstGeom>
          </p:spPr>
        </p:pic>
        <p:sp>
          <p:nvSpPr>
            <p:cNvPr id="9" name="TextBox 8">
              <a:extLst>
                <a:ext uri="{FF2B5EF4-FFF2-40B4-BE49-F238E27FC236}">
                  <a16:creationId xmlns:a16="http://schemas.microsoft.com/office/drawing/2014/main" id="{B84361BC-7EA7-A3DA-B800-91E0831E9676}"/>
                </a:ext>
              </a:extLst>
            </p:cNvPr>
            <p:cNvSpPr txBox="1"/>
            <p:nvPr/>
          </p:nvSpPr>
          <p:spPr>
            <a:xfrm>
              <a:off x="9781146" y="5563929"/>
              <a:ext cx="2473603" cy="1200329"/>
            </a:xfrm>
            <a:prstGeom prst="rect">
              <a:avLst/>
            </a:prstGeom>
            <a:noFill/>
          </p:spPr>
          <p:txBody>
            <a:bodyPr wrap="square" rtlCol="0">
              <a:spAutoFit/>
            </a:bodyPr>
            <a:lstStyle/>
            <a:p>
              <a:pPr algn="r"/>
              <a:r>
                <a:rPr lang="en-US" sz="3600">
                  <a:solidFill>
                    <a:schemeClr val="bg1"/>
                  </a:solidFill>
                  <a:latin typeface="Avenir Next Ultra Light" panose="020B0203020202020204" pitchFamily="34" charset="77"/>
                </a:rPr>
                <a:t>Merino Wool</a:t>
              </a:r>
            </a:p>
          </p:txBody>
        </p:sp>
      </p:grpSp>
    </p:spTree>
    <p:extLst>
      <p:ext uri="{BB962C8B-B14F-4D97-AF65-F5344CB8AC3E}">
        <p14:creationId xmlns:p14="http://schemas.microsoft.com/office/powerpoint/2010/main" val="369144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5790764-F677-2898-4203-CD144EB162E7}"/>
              </a:ext>
            </a:extLst>
          </p:cNvPr>
          <p:cNvGrpSpPr/>
          <p:nvPr/>
        </p:nvGrpSpPr>
        <p:grpSpPr>
          <a:xfrm>
            <a:off x="-3635" y="-2"/>
            <a:ext cx="12504556" cy="6858002"/>
            <a:chOff x="-3635" y="-2"/>
            <a:chExt cx="12504556" cy="6858002"/>
          </a:xfrm>
        </p:grpSpPr>
        <p:pic>
          <p:nvPicPr>
            <p:cNvPr id="14340" name="Picture 4">
              <a:extLst>
                <a:ext uri="{FF2B5EF4-FFF2-40B4-BE49-F238E27FC236}">
                  <a16:creationId xmlns:a16="http://schemas.microsoft.com/office/drawing/2014/main" id="{21B64C5B-293A-0B6B-F125-54A6A2025A88}"/>
                </a:ext>
              </a:extLst>
            </p:cNvPr>
            <p:cNvPicPr>
              <a:picLocks noChangeAspect="1" noChangeArrowheads="1"/>
            </p:cNvPicPr>
            <p:nvPr/>
          </p:nvPicPr>
          <p:blipFill rotWithShape="1">
            <a:blip r:embed="rId2">
              <a:alphaModFix amt="38000"/>
              <a:extLst>
                <a:ext uri="{BEBA8EAE-BF5A-486C-A8C5-ECC9F3942E4B}">
                  <a14:imgProps xmlns:a14="http://schemas.microsoft.com/office/drawing/2010/main">
                    <a14:imgLayer r:embed="rId3">
                      <a14:imgEffect>
                        <a14:backgroundRemoval t="9906" b="97877" l="532" r="89894">
                          <a14:foregroundMark x1="50709" y1="97995" x2="50177" y2="93632"/>
                          <a14:foregroundMark x1="46631" y1="97642" x2="46099" y2="91981"/>
                          <a14:foregroundMark x1="42199" y1="91627" x2="42199" y2="91627"/>
                          <a14:foregroundMark x1="43085" y1="82665" x2="43085" y2="82665"/>
                          <a14:foregroundMark x1="43085" y1="81958" x2="43085" y2="81958"/>
                          <a14:foregroundMark x1="25709" y1="89387" x2="25177" y2="74764"/>
                          <a14:foregroundMark x1="25177" y1="74764" x2="28191" y2="71344"/>
                          <a14:foregroundMark x1="23603" y1="69974" x2="21099" y2="64976"/>
                          <a14:foregroundMark x1="24645" y1="72052" x2="23996" y2="70757"/>
                          <a14:foregroundMark x1="21099" y1="64976" x2="22163" y2="59316"/>
                          <a14:foregroundMark x1="19681" y1="56722" x2="15071" y2="37618"/>
                          <a14:foregroundMark x1="16135" y1="33019" x2="28546" y2="27358"/>
                          <a14:foregroundMark x1="30142" y1="25708" x2="20567" y2="31722"/>
                          <a14:foregroundMark x1="50177" y1="42689" x2="51241" y2="20991"/>
                          <a14:foregroundMark x1="532" y1="36675" x2="12057" y2="36675"/>
                          <a14:foregroundMark x1="12057" y1="36675" x2="15071" y2="36321"/>
                          <a14:foregroundMark x1="3014" y1="75708" x2="14362" y2="75000"/>
                          <a14:foregroundMark x1="14362" y1="75000" x2="17553" y2="75000"/>
                          <a14:foregroundMark x1="24113" y1="91392" x2="24113" y2="91392"/>
                          <a14:foregroundMark x1="24645" y1="90684" x2="24645" y2="90684"/>
                          <a14:foregroundMark x1="48227" y1="27712" x2="49113" y2="20637"/>
                          <a14:foregroundMark x1="49113" y1="20637" x2="51241" y2="20047"/>
                          <a14:backgroundMark x1="70745" y1="46698" x2="65248" y2="35377"/>
                          <a14:backgroundMark x1="16135" y1="71344" x2="23050" y2="71698"/>
                          <a14:backgroundMark x1="22163" y1="72052" x2="22163" y2="72052"/>
                          <a14:backgroundMark x1="22163" y1="72642" x2="22163" y2="72642"/>
                          <a14:backgroundMark x1="45745" y1="26297" x2="45213" y2="24646"/>
                        </a14:backgroundRemoval>
                      </a14:imgEffect>
                    </a14:imgLayer>
                  </a14:imgProps>
                </a:ext>
                <a:ext uri="{28A0092B-C50C-407E-A947-70E740481C1C}">
                  <a14:useLocalDpi xmlns:a14="http://schemas.microsoft.com/office/drawing/2010/main" val="0"/>
                </a:ext>
              </a:extLst>
            </a:blip>
            <a:srcRect t="21747"/>
            <a:stretch/>
          </p:blipFill>
          <p:spPr bwMode="auto">
            <a:xfrm flipH="1">
              <a:off x="6096000" y="-1"/>
              <a:ext cx="6115226" cy="68580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491955E-90C4-9B5F-2544-078C0E28B81E}"/>
                </a:ext>
              </a:extLst>
            </p:cNvPr>
            <p:cNvSpPr/>
            <p:nvPr/>
          </p:nvSpPr>
          <p:spPr>
            <a:xfrm>
              <a:off x="-3635" y="-2"/>
              <a:ext cx="12250294" cy="6858001"/>
            </a:xfrm>
            <a:prstGeom prst="rect">
              <a:avLst/>
            </a:prstGeom>
            <a:solidFill>
              <a:srgbClr val="C7BDAB">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A928828-4DA4-8DB6-A248-328EC1ABD0C3}"/>
                </a:ext>
              </a:extLst>
            </p:cNvPr>
            <p:cNvSpPr txBox="1"/>
            <p:nvPr/>
          </p:nvSpPr>
          <p:spPr>
            <a:xfrm>
              <a:off x="408994" y="1964958"/>
              <a:ext cx="7399020" cy="3077766"/>
            </a:xfrm>
            <a:prstGeom prst="rect">
              <a:avLst/>
            </a:prstGeom>
            <a:noFill/>
          </p:spPr>
          <p:txBody>
            <a:bodyPr wrap="square" lIns="91440" tIns="45720" rIns="91440" bIns="45720" anchor="t">
              <a:spAutoFit/>
            </a:bodyPr>
            <a:lstStyle/>
            <a:p>
              <a:pPr algn="ctr" rtl="0">
                <a:spcBef>
                  <a:spcPts val="1200"/>
                </a:spcBef>
                <a:spcAft>
                  <a:spcPts val="1200"/>
                </a:spcAft>
              </a:pPr>
              <a:r>
                <a:rPr lang="en-HK" sz="2400" b="1" u="none" strike="noStrike" dirty="0">
                  <a:solidFill>
                    <a:srgbClr val="000000"/>
                  </a:solidFill>
                  <a:effectLst/>
                  <a:latin typeface="Avenir Next Ultra Light" panose="020B0203020202020204" pitchFamily="34" charset="77"/>
                </a:rPr>
                <a:t>Contempo’s Commitment to Quality and Customer Satisfaction </a:t>
              </a:r>
            </a:p>
            <a:p>
              <a:pPr algn="ctr" rtl="0">
                <a:spcBef>
                  <a:spcPts val="1200"/>
                </a:spcBef>
                <a:spcAft>
                  <a:spcPts val="1200"/>
                </a:spcAft>
              </a:pPr>
              <a:r>
                <a:rPr lang="en-HK" sz="1800" u="none" strike="noStrike" dirty="0">
                  <a:solidFill>
                    <a:srgbClr val="000000"/>
                  </a:solidFill>
                  <a:effectLst/>
                  <a:latin typeface="Avenir Next Ultra Light" panose="020B0203020202020204" pitchFamily="34" charset="77"/>
                </a:rPr>
                <a:t>At Contempo, we provide our customers with the finest Merino wool products. Our commitment to quality is reflected in our rigorous sourcing and processing standards, ensuring that every garment meets the highest benchmarks for softness, durability, and sustainability. We prioritize ethical sourcing and transparent supply chain practices, ensuring that our Merino wool is responsibly produced from farm to finished product.</a:t>
              </a:r>
              <a:endParaRPr lang="en-HK" dirty="0">
                <a:effectLst/>
                <a:latin typeface="Avenir Next Ultra Light" panose="020B0203020202020204" pitchFamily="34" charset="77"/>
              </a:endParaRPr>
            </a:p>
          </p:txBody>
        </p:sp>
        <p:pic>
          <p:nvPicPr>
            <p:cNvPr id="10" name="Picture 9" descr="A white text on a black background&#10;&#10;Description automatically generated">
              <a:extLst>
                <a:ext uri="{FF2B5EF4-FFF2-40B4-BE49-F238E27FC236}">
                  <a16:creationId xmlns:a16="http://schemas.microsoft.com/office/drawing/2014/main" id="{E4E5E2B4-6AF4-8F51-D7C4-A89FDEB310A9}"/>
                </a:ext>
              </a:extLst>
            </p:cNvPr>
            <p:cNvPicPr>
              <a:picLocks noChangeAspect="1"/>
            </p:cNvPicPr>
            <p:nvPr/>
          </p:nvPicPr>
          <p:blipFill>
            <a:blip r:embed="rId4"/>
            <a:stretch>
              <a:fillRect/>
            </a:stretch>
          </p:blipFill>
          <p:spPr>
            <a:xfrm>
              <a:off x="316229" y="6244549"/>
              <a:ext cx="1590909" cy="337057"/>
            </a:xfrm>
            <a:prstGeom prst="rect">
              <a:avLst/>
            </a:prstGeom>
          </p:spPr>
        </p:pic>
        <p:pic>
          <p:nvPicPr>
            <p:cNvPr id="2" name="Picture 1">
              <a:extLst>
                <a:ext uri="{FF2B5EF4-FFF2-40B4-BE49-F238E27FC236}">
                  <a16:creationId xmlns:a16="http://schemas.microsoft.com/office/drawing/2014/main" id="{8E3D5F58-FDF3-995D-AFEF-B24C70E34357}"/>
                </a:ext>
              </a:extLst>
            </p:cNvPr>
            <p:cNvPicPr>
              <a:picLocks noChangeAspect="1"/>
            </p:cNvPicPr>
            <p:nvPr/>
          </p:nvPicPr>
          <p:blipFill>
            <a:blip r:embed="rId5">
              <a:alphaModFix amt="76000"/>
            </a:blip>
            <a:stretch>
              <a:fillRect/>
            </a:stretch>
          </p:blipFill>
          <p:spPr>
            <a:xfrm>
              <a:off x="8820583" y="1337493"/>
              <a:ext cx="3680338" cy="5520507"/>
            </a:xfrm>
            <a:prstGeom prst="rect">
              <a:avLst/>
            </a:prstGeom>
          </p:spPr>
        </p:pic>
        <p:sp>
          <p:nvSpPr>
            <p:cNvPr id="9" name="TextBox 8">
              <a:extLst>
                <a:ext uri="{FF2B5EF4-FFF2-40B4-BE49-F238E27FC236}">
                  <a16:creationId xmlns:a16="http://schemas.microsoft.com/office/drawing/2014/main" id="{F5BC2539-9D65-06BC-B68C-ACCA68ACE54E}"/>
                </a:ext>
              </a:extLst>
            </p:cNvPr>
            <p:cNvSpPr txBox="1"/>
            <p:nvPr/>
          </p:nvSpPr>
          <p:spPr>
            <a:xfrm>
              <a:off x="9718397" y="5520507"/>
              <a:ext cx="2473603" cy="1200329"/>
            </a:xfrm>
            <a:prstGeom prst="rect">
              <a:avLst/>
            </a:prstGeom>
            <a:noFill/>
          </p:spPr>
          <p:txBody>
            <a:bodyPr wrap="square" rtlCol="0">
              <a:spAutoFit/>
            </a:bodyPr>
            <a:lstStyle/>
            <a:p>
              <a:pPr algn="r"/>
              <a:r>
                <a:rPr lang="en-US" sz="3600">
                  <a:solidFill>
                    <a:schemeClr val="bg1"/>
                  </a:solidFill>
                  <a:latin typeface="Avenir Next Ultra Light" panose="020B0203020202020204" pitchFamily="34" charset="77"/>
                </a:rPr>
                <a:t>Merino Wool</a:t>
              </a:r>
            </a:p>
          </p:txBody>
        </p:sp>
      </p:grpSp>
    </p:spTree>
    <p:extLst>
      <p:ext uri="{BB962C8B-B14F-4D97-AF65-F5344CB8AC3E}">
        <p14:creationId xmlns:p14="http://schemas.microsoft.com/office/powerpoint/2010/main" val="3284496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DD45E37-720C-C0FF-691C-9FC54BA329C1}"/>
              </a:ext>
            </a:extLst>
          </p:cNvPr>
          <p:cNvGrpSpPr/>
          <p:nvPr/>
        </p:nvGrpSpPr>
        <p:grpSpPr>
          <a:xfrm>
            <a:off x="-58294" y="-1"/>
            <a:ext cx="12262996" cy="7107255"/>
            <a:chOff x="-58294" y="-1"/>
            <a:chExt cx="12262996" cy="7107255"/>
          </a:xfrm>
        </p:grpSpPr>
        <p:sp>
          <p:nvSpPr>
            <p:cNvPr id="4" name="Rectangle 3">
              <a:extLst>
                <a:ext uri="{FF2B5EF4-FFF2-40B4-BE49-F238E27FC236}">
                  <a16:creationId xmlns:a16="http://schemas.microsoft.com/office/drawing/2014/main" id="{8491955E-90C4-9B5F-2544-078C0E28B81E}"/>
                </a:ext>
              </a:extLst>
            </p:cNvPr>
            <p:cNvSpPr/>
            <p:nvPr/>
          </p:nvSpPr>
          <p:spPr>
            <a:xfrm>
              <a:off x="-58294" y="-1"/>
              <a:ext cx="12250294" cy="6858001"/>
            </a:xfrm>
            <a:prstGeom prst="rect">
              <a:avLst/>
            </a:prstGeom>
            <a:solidFill>
              <a:srgbClr val="C7BDAB">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white text on a black background&#10;&#10;Description automatically generated">
              <a:extLst>
                <a:ext uri="{FF2B5EF4-FFF2-40B4-BE49-F238E27FC236}">
                  <a16:creationId xmlns:a16="http://schemas.microsoft.com/office/drawing/2014/main" id="{E4E5E2B4-6AF4-8F51-D7C4-A89FDEB310A9}"/>
                </a:ext>
              </a:extLst>
            </p:cNvPr>
            <p:cNvPicPr>
              <a:picLocks noChangeAspect="1"/>
            </p:cNvPicPr>
            <p:nvPr/>
          </p:nvPicPr>
          <p:blipFill>
            <a:blip r:embed="rId2"/>
            <a:stretch>
              <a:fillRect/>
            </a:stretch>
          </p:blipFill>
          <p:spPr>
            <a:xfrm>
              <a:off x="1604133" y="5612308"/>
              <a:ext cx="4228272" cy="895820"/>
            </a:xfrm>
            <a:prstGeom prst="rect">
              <a:avLst/>
            </a:prstGeom>
          </p:spPr>
        </p:pic>
        <p:sp>
          <p:nvSpPr>
            <p:cNvPr id="9" name="TextBox 8">
              <a:extLst>
                <a:ext uri="{FF2B5EF4-FFF2-40B4-BE49-F238E27FC236}">
                  <a16:creationId xmlns:a16="http://schemas.microsoft.com/office/drawing/2014/main" id="{F5BC2539-9D65-06BC-B68C-ACCA68ACE54E}"/>
                </a:ext>
              </a:extLst>
            </p:cNvPr>
            <p:cNvSpPr txBox="1"/>
            <p:nvPr/>
          </p:nvSpPr>
          <p:spPr>
            <a:xfrm>
              <a:off x="1756041" y="556604"/>
              <a:ext cx="3478125" cy="646331"/>
            </a:xfrm>
            <a:prstGeom prst="rect">
              <a:avLst/>
            </a:prstGeom>
            <a:noFill/>
          </p:spPr>
          <p:txBody>
            <a:bodyPr wrap="square" rtlCol="0">
              <a:spAutoFit/>
            </a:bodyPr>
            <a:lstStyle/>
            <a:p>
              <a:pPr algn="ctr"/>
              <a:r>
                <a:rPr lang="en-US" sz="3600" b="1" dirty="0">
                  <a:solidFill>
                    <a:schemeClr val="bg1"/>
                  </a:solidFill>
                  <a:latin typeface="Avenir Next Ultra Light" panose="020B0203020202020204" pitchFamily="34" charset="77"/>
                </a:rPr>
                <a:t>Merino Wool</a:t>
              </a:r>
            </a:p>
          </p:txBody>
        </p:sp>
        <p:sp>
          <p:nvSpPr>
            <p:cNvPr id="7" name="TextBox 6">
              <a:extLst>
                <a:ext uri="{FF2B5EF4-FFF2-40B4-BE49-F238E27FC236}">
                  <a16:creationId xmlns:a16="http://schemas.microsoft.com/office/drawing/2014/main" id="{A5491C02-E6A6-5CE4-E6C0-CEC70059C535}"/>
                </a:ext>
              </a:extLst>
            </p:cNvPr>
            <p:cNvSpPr txBox="1"/>
            <p:nvPr/>
          </p:nvSpPr>
          <p:spPr>
            <a:xfrm>
              <a:off x="388037" y="1574770"/>
              <a:ext cx="6660461" cy="1908215"/>
            </a:xfrm>
            <a:prstGeom prst="rect">
              <a:avLst/>
            </a:prstGeom>
            <a:noFill/>
          </p:spPr>
          <p:txBody>
            <a:bodyPr wrap="square" lIns="91440" tIns="45720" rIns="91440" bIns="45720" anchor="t">
              <a:spAutoFit/>
            </a:bodyPr>
            <a:lstStyle/>
            <a:p>
              <a:pPr algn="ctr">
                <a:spcBef>
                  <a:spcPts val="1200"/>
                </a:spcBef>
                <a:spcAft>
                  <a:spcPts val="1200"/>
                </a:spcAft>
              </a:pPr>
              <a:r>
                <a:rPr lang="en-HK" dirty="0">
                  <a:solidFill>
                    <a:srgbClr val="000000"/>
                  </a:solidFill>
                  <a:latin typeface="Avenir Next" panose="020B0503020202020204" pitchFamily="34" charset="0"/>
                  <a:cs typeface="Arial"/>
                </a:rPr>
                <a:t>Our customers' satisfaction is paramount. </a:t>
              </a:r>
              <a:endParaRPr lang="en-HK" dirty="0">
                <a:latin typeface="Avenir Next" panose="020B0503020202020204" pitchFamily="34" charset="0"/>
              </a:endParaRPr>
            </a:p>
            <a:p>
              <a:pPr algn="ctr"/>
              <a:r>
                <a:rPr lang="en-HK" dirty="0">
                  <a:solidFill>
                    <a:srgbClr val="000000"/>
                  </a:solidFill>
                  <a:latin typeface="Avenir Next Ultra Light"/>
                  <a:cs typeface="Arial"/>
                </a:rPr>
                <a:t>We strive </a:t>
              </a:r>
              <a:r>
                <a:rPr lang="en-HK" u="none" strike="noStrike" dirty="0">
                  <a:solidFill>
                    <a:srgbClr val="000000"/>
                  </a:solidFill>
                  <a:effectLst/>
                  <a:latin typeface="Avenir Next Ultra Light"/>
                  <a:cs typeface="Arial"/>
                </a:rPr>
                <a:t>to </a:t>
              </a:r>
              <a:r>
                <a:rPr lang="en-HK" dirty="0">
                  <a:solidFill>
                    <a:srgbClr val="000000"/>
                  </a:solidFill>
                  <a:latin typeface="Avenir Next Ultra Light"/>
                  <a:cs typeface="Arial"/>
                </a:rPr>
                <a:t>offer exceptional products that deliver unparalleled comfort </a:t>
              </a:r>
              <a:r>
                <a:rPr lang="en-HK" u="none" strike="noStrike" dirty="0">
                  <a:solidFill>
                    <a:srgbClr val="000000"/>
                  </a:solidFill>
                  <a:effectLst/>
                  <a:latin typeface="Avenir Next Ultra Light"/>
                  <a:cs typeface="Arial"/>
                </a:rPr>
                <a:t>and </a:t>
              </a:r>
              <a:r>
                <a:rPr lang="en-HK" dirty="0">
                  <a:solidFill>
                    <a:srgbClr val="000000"/>
                  </a:solidFill>
                  <a:latin typeface="Avenir Next Ultra Light"/>
                  <a:cs typeface="Arial"/>
                </a:rPr>
                <a:t>performance. Whether you are an outdoor enthusiast or a fashion aficionado, Contempo's Merino wool products are designed </a:t>
              </a:r>
              <a:r>
                <a:rPr lang="en-HK" u="none" strike="noStrike" dirty="0">
                  <a:solidFill>
                    <a:srgbClr val="000000"/>
                  </a:solidFill>
                  <a:effectLst/>
                  <a:latin typeface="Avenir Next Ultra Light"/>
                  <a:cs typeface="Arial"/>
                </a:rPr>
                <a:t>to </a:t>
              </a:r>
              <a:r>
                <a:rPr lang="en-HK" dirty="0">
                  <a:solidFill>
                    <a:srgbClr val="000000"/>
                  </a:solidFill>
                  <a:latin typeface="Avenir Next Ultra Light"/>
                  <a:cs typeface="Arial"/>
                </a:rPr>
                <a:t>exceed your expectations</a:t>
              </a:r>
              <a:r>
                <a:rPr lang="en-HK" u="none" strike="noStrike" dirty="0">
                  <a:solidFill>
                    <a:srgbClr val="000000"/>
                  </a:solidFill>
                  <a:effectLst/>
                  <a:latin typeface="Avenir Next Ultra Light"/>
                  <a:cs typeface="Arial"/>
                </a:rPr>
                <a:t>.</a:t>
              </a:r>
              <a:br>
                <a:rPr lang="en-US" dirty="0">
                  <a:latin typeface="Avenir Next Ultra Light" panose="020B0203020202020204" pitchFamily="34" charset="77"/>
                </a:rPr>
              </a:br>
              <a:endParaRPr lang="en-US" dirty="0">
                <a:latin typeface="Avenir Next Ultra Light" panose="020B0203020202020204" pitchFamily="34" charset="77"/>
              </a:endParaRPr>
            </a:p>
          </p:txBody>
        </p:sp>
        <p:sp>
          <p:nvSpPr>
            <p:cNvPr id="11" name="TextBox 10">
              <a:extLst>
                <a:ext uri="{FF2B5EF4-FFF2-40B4-BE49-F238E27FC236}">
                  <a16:creationId xmlns:a16="http://schemas.microsoft.com/office/drawing/2014/main" id="{D3A2375D-7682-B175-4A57-94B0A95B5603}"/>
                </a:ext>
              </a:extLst>
            </p:cNvPr>
            <p:cNvSpPr txBox="1"/>
            <p:nvPr/>
          </p:nvSpPr>
          <p:spPr>
            <a:xfrm>
              <a:off x="624000" y="3832558"/>
              <a:ext cx="6188533" cy="1477328"/>
            </a:xfrm>
            <a:prstGeom prst="rect">
              <a:avLst/>
            </a:prstGeom>
            <a:noFill/>
          </p:spPr>
          <p:txBody>
            <a:bodyPr wrap="square">
              <a:spAutoFit/>
            </a:bodyPr>
            <a:lstStyle/>
            <a:p>
              <a:pPr algn="ctr"/>
              <a:r>
                <a:rPr lang="en-HK" b="1" dirty="0">
                  <a:latin typeface="Avenir Next Ultra Light" panose="020B0203020202020204" pitchFamily="34" charset="77"/>
                  <a:cs typeface="Arial"/>
                </a:rPr>
                <a:t>Experience the unmatched benefits of Merino wool with Contempo's top-tier products. Discover ultimate comfort, durability, and sustainability.</a:t>
              </a:r>
              <a:endParaRPr lang="en-HK" b="1" dirty="0">
                <a:latin typeface="Avenir Next Ultra Light" panose="020B0203020202020204" pitchFamily="34" charset="77"/>
              </a:endParaRPr>
            </a:p>
            <a:p>
              <a:pPr algn="ctr"/>
              <a:r>
                <a:rPr lang="en-HK" b="1" dirty="0">
                  <a:latin typeface="Avenir Next Ultra Light" panose="020B0203020202020204" pitchFamily="34" charset="77"/>
                  <a:cs typeface="Arial"/>
                </a:rPr>
                <a:t>Reach out to our experts now </a:t>
              </a:r>
            </a:p>
            <a:p>
              <a:pPr algn="ctr"/>
              <a:r>
                <a:rPr lang="en-HK" b="1" dirty="0">
                  <a:latin typeface="Avenir Next Ultra Light" panose="020B0203020202020204" pitchFamily="34" charset="77"/>
                  <a:cs typeface="Arial"/>
                </a:rPr>
                <a:t>to explore our range and to learn more.</a:t>
              </a:r>
              <a:endParaRPr lang="en-HK" b="1" dirty="0">
                <a:latin typeface="Avenir Next Ultra Light" panose="020B0203020202020204" pitchFamily="34" charset="77"/>
              </a:endParaRPr>
            </a:p>
          </p:txBody>
        </p:sp>
        <p:pic>
          <p:nvPicPr>
            <p:cNvPr id="21" name="Picture 20">
              <a:extLst>
                <a:ext uri="{FF2B5EF4-FFF2-40B4-BE49-F238E27FC236}">
                  <a16:creationId xmlns:a16="http://schemas.microsoft.com/office/drawing/2014/main" id="{29FE862C-544D-CF69-23D8-0028BDF0AA5A}"/>
                </a:ext>
              </a:extLst>
            </p:cNvPr>
            <p:cNvPicPr>
              <a:picLocks noChangeAspect="1"/>
            </p:cNvPicPr>
            <p:nvPr/>
          </p:nvPicPr>
          <p:blipFill>
            <a:blip r:embed="rId3" cstate="email">
              <a:alphaModFix amt="95000"/>
              <a:extLst>
                <a:ext uri="{28A0092B-C50C-407E-A947-70E740481C1C}">
                  <a14:useLocalDpi xmlns:a14="http://schemas.microsoft.com/office/drawing/2010/main"/>
                </a:ext>
              </a:extLst>
            </a:blip>
            <a:stretch>
              <a:fillRect/>
            </a:stretch>
          </p:blipFill>
          <p:spPr>
            <a:xfrm>
              <a:off x="7052641" y="0"/>
              <a:ext cx="5152061" cy="6852494"/>
            </a:xfrm>
            <a:prstGeom prst="rect">
              <a:avLst/>
            </a:prstGeom>
            <a:effectLst>
              <a:softEdge rad="0"/>
            </a:effectLst>
          </p:spPr>
        </p:pic>
        <p:grpSp>
          <p:nvGrpSpPr>
            <p:cNvPr id="27" name="Group 26">
              <a:extLst>
                <a:ext uri="{FF2B5EF4-FFF2-40B4-BE49-F238E27FC236}">
                  <a16:creationId xmlns:a16="http://schemas.microsoft.com/office/drawing/2014/main" id="{641E98A4-136D-39C2-342F-40DC11F80084}"/>
                </a:ext>
              </a:extLst>
            </p:cNvPr>
            <p:cNvGrpSpPr/>
            <p:nvPr/>
          </p:nvGrpSpPr>
          <p:grpSpPr>
            <a:xfrm>
              <a:off x="6346295" y="3854820"/>
              <a:ext cx="2128666" cy="3252434"/>
              <a:chOff x="12548130" y="879769"/>
              <a:chExt cx="2608877" cy="3851400"/>
            </a:xfrm>
          </p:grpSpPr>
          <p:pic>
            <p:nvPicPr>
              <p:cNvPr id="26" name="Picture 25">
                <a:extLst>
                  <a:ext uri="{FF2B5EF4-FFF2-40B4-BE49-F238E27FC236}">
                    <a16:creationId xmlns:a16="http://schemas.microsoft.com/office/drawing/2014/main" id="{66816A65-3486-68C2-DBF3-7DEC93C95395}"/>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7778" b="90000" l="10000" r="90000">
                            <a14:foregroundMark x1="51667" y1="7778" x2="43750" y2="8333"/>
                            <a14:backgroundMark x1="19167" y1="63889" x2="61528" y2="72037"/>
                            <a14:backgroundMark x1="61528" y1="72037" x2="77083" y2="72315"/>
                          </a14:backgroundRemoval>
                        </a14:imgEffect>
                      </a14:imgLayer>
                    </a14:imgProps>
                  </a:ext>
                </a:extLst>
              </a:blip>
              <a:stretch>
                <a:fillRect/>
              </a:stretch>
            </p:blipFill>
            <p:spPr>
              <a:xfrm>
                <a:off x="12548130" y="879769"/>
                <a:ext cx="2504662" cy="3756992"/>
              </a:xfrm>
              <a:prstGeom prst="rect">
                <a:avLst/>
              </a:prstGeom>
            </p:spPr>
          </p:pic>
          <p:pic>
            <p:nvPicPr>
              <p:cNvPr id="24" name="Picture 23">
                <a:extLst>
                  <a:ext uri="{FF2B5EF4-FFF2-40B4-BE49-F238E27FC236}">
                    <a16:creationId xmlns:a16="http://schemas.microsoft.com/office/drawing/2014/main" id="{BB759262-EED1-BF79-8E7F-1FC04ABCEB4C}"/>
                  </a:ext>
                </a:extLst>
              </p:cNvPr>
              <p:cNvPicPr>
                <a:picLocks noChangeAspect="1"/>
              </p:cNvPicPr>
              <p:nvPr/>
            </p:nvPicPr>
            <p:blipFill>
              <a:blip r:embed="rId6"/>
              <a:stretch>
                <a:fillRect/>
              </a:stretch>
            </p:blipFill>
            <p:spPr>
              <a:xfrm>
                <a:off x="12689929" y="2822954"/>
                <a:ext cx="2467078" cy="1908215"/>
              </a:xfrm>
              <a:prstGeom prst="rect">
                <a:avLst/>
              </a:prstGeom>
              <a:ln>
                <a:noFill/>
              </a:ln>
              <a:effectLst>
                <a:outerShdw blurRad="190500" algn="tl" rotWithShape="0">
                  <a:srgbClr val="000000">
                    <a:alpha val="70000"/>
                  </a:srgbClr>
                </a:outerShdw>
              </a:effectLst>
            </p:spPr>
          </p:pic>
        </p:grpSp>
      </p:grpSp>
    </p:spTree>
    <p:extLst>
      <p:ext uri="{BB962C8B-B14F-4D97-AF65-F5344CB8AC3E}">
        <p14:creationId xmlns:p14="http://schemas.microsoft.com/office/powerpoint/2010/main" val="3809640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756</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Avenir Next</vt:lpstr>
      <vt:lpstr>Avenir Next Medium</vt:lpstr>
      <vt:lpstr>Avenir Next Ultra Light</vt:lpstr>
      <vt:lpstr>Cabin SemiBold</vt: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Assaf Mamon</dc:creator>
  <cp:lastModifiedBy>Idy Lee</cp:lastModifiedBy>
  <cp:revision>8</cp:revision>
  <dcterms:created xsi:type="dcterms:W3CDTF">2024-07-18T05:28:18Z</dcterms:created>
  <dcterms:modified xsi:type="dcterms:W3CDTF">2024-08-06T01:58:39Z</dcterms:modified>
</cp:coreProperties>
</file>